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304" r:id="rId6"/>
    <p:sldId id="306" r:id="rId7"/>
    <p:sldId id="308" r:id="rId8"/>
    <p:sldId id="318" r:id="rId9"/>
    <p:sldId id="319" r:id="rId10"/>
    <p:sldId id="391" r:id="rId11"/>
    <p:sldId id="310" r:id="rId12"/>
    <p:sldId id="369" r:id="rId13"/>
    <p:sldId id="370" r:id="rId14"/>
    <p:sldId id="371" r:id="rId15"/>
    <p:sldId id="314" r:id="rId16"/>
    <p:sldId id="258" r:id="rId17"/>
    <p:sldId id="337" r:id="rId18"/>
    <p:sldId id="361" r:id="rId19"/>
    <p:sldId id="362" r:id="rId20"/>
    <p:sldId id="360" r:id="rId21"/>
    <p:sldId id="359" r:id="rId22"/>
    <p:sldId id="363" r:id="rId23"/>
    <p:sldId id="262" r:id="rId24"/>
    <p:sldId id="347" r:id="rId25"/>
    <p:sldId id="348" r:id="rId26"/>
    <p:sldId id="284" r:id="rId27"/>
    <p:sldId id="374" r:id="rId28"/>
    <p:sldId id="375" r:id="rId29"/>
    <p:sldId id="366" r:id="rId30"/>
    <p:sldId id="376" r:id="rId31"/>
    <p:sldId id="378" r:id="rId32"/>
    <p:sldId id="377" r:id="rId33"/>
    <p:sldId id="379" r:id="rId34"/>
    <p:sldId id="380" r:id="rId35"/>
    <p:sldId id="392" r:id="rId36"/>
    <p:sldId id="330" r:id="rId37"/>
    <p:sldId id="381" r:id="rId38"/>
    <p:sldId id="393" r:id="rId39"/>
    <p:sldId id="386" r:id="rId40"/>
    <p:sldId id="387" r:id="rId41"/>
    <p:sldId id="394" r:id="rId42"/>
    <p:sldId id="384" r:id="rId43"/>
    <p:sldId id="403" r:id="rId44"/>
    <p:sldId id="390" r:id="rId45"/>
    <p:sldId id="397" r:id="rId46"/>
    <p:sldId id="388" r:id="rId47"/>
    <p:sldId id="396" r:id="rId48"/>
    <p:sldId id="389" r:id="rId49"/>
    <p:sldId id="402" r:id="rId50"/>
    <p:sldId id="398" r:id="rId51"/>
    <p:sldId id="399" r:id="rId52"/>
    <p:sldId id="264" r:id="rId53"/>
    <p:sldId id="329" r:id="rId54"/>
    <p:sldId id="358" r:id="rId55"/>
    <p:sldId id="406" r:id="rId56"/>
    <p:sldId id="407" r:id="rId57"/>
    <p:sldId id="400" r:id="rId58"/>
    <p:sldId id="317" r:id="rId59"/>
    <p:sldId id="401" r:id="rId60"/>
    <p:sldId id="404" r:id="rId61"/>
    <p:sldId id="405" r:id="rId62"/>
    <p:sldId id="35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ício" id="{96B8E166-4226-4644-AEB3-3089D17ABF7C}">
          <p14:sldIdLst>
            <p14:sldId id="256"/>
            <p14:sldId id="304"/>
          </p14:sldIdLst>
        </p14:section>
        <p14:section name="Introdução" id="{35339139-FBBE-409B-830C-206111039073}">
          <p14:sldIdLst>
            <p14:sldId id="306"/>
            <p14:sldId id="308"/>
            <p14:sldId id="318"/>
            <p14:sldId id="319"/>
            <p14:sldId id="391"/>
            <p14:sldId id="310"/>
          </p14:sldIdLst>
        </p14:section>
        <p14:section name="Cubo de espaço-tempo" id="{90F013AC-4B2D-4B23-9DD6-877D5A277467}">
          <p14:sldIdLst>
            <p14:sldId id="369"/>
          </p14:sldIdLst>
        </p14:section>
        <p14:section name="Animações" id="{0E5FC463-AA0A-43BE-9636-6628E200E0DB}">
          <p14:sldIdLst>
            <p14:sldId id="370"/>
          </p14:sldIdLst>
        </p14:section>
        <p14:section name="“Small-multiples”" id="{385A9421-6775-429B-87A9-53A693E5C5E9}">
          <p14:sldIdLst>
            <p14:sldId id="371"/>
          </p14:sldIdLst>
        </p14:section>
        <p14:section name="Objetivos" id="{BC30D135-7846-4372-AD25-141E677CCE6A}">
          <p14:sldIdLst>
            <p14:sldId id="314"/>
          </p14:sldIdLst>
        </p14:section>
        <p14:section name="Método" id="{50C47D11-E666-4F8E-A5DE-D3F95A43FA8A}">
          <p14:sldIdLst>
            <p14:sldId id="258"/>
            <p14:sldId id="337"/>
            <p14:sldId id="361"/>
            <p14:sldId id="362"/>
            <p14:sldId id="360"/>
            <p14:sldId id="359"/>
            <p14:sldId id="363"/>
            <p14:sldId id="262"/>
            <p14:sldId id="347"/>
            <p14:sldId id="348"/>
            <p14:sldId id="284"/>
            <p14:sldId id="374"/>
          </p14:sldIdLst>
        </p14:section>
        <p14:section name="Seção de resumo" id="{4E916E55-FB73-48CC-A445-23191A785DA8}">
          <p14:sldIdLst>
            <p14:sldId id="375"/>
          </p14:sldIdLst>
        </p14:section>
        <p14:section name="Heurística Gulosa" id="{5B2BD6E7-3C96-4FB8-A976-939E559BA3BB}">
          <p14:sldIdLst>
            <p14:sldId id="366"/>
            <p14:sldId id="376"/>
            <p14:sldId id="378"/>
            <p14:sldId id="377"/>
            <p14:sldId id="379"/>
          </p14:sldIdLst>
        </p14:section>
        <p14:section name="Otimização convexa" id="{BF0FC628-5E60-4DBA-AACF-1B34856FB3EE}">
          <p14:sldIdLst>
            <p14:sldId id="380"/>
            <p14:sldId id="392"/>
          </p14:sldIdLst>
        </p14:section>
        <p14:section name="Separação em subconjuntos" id="{CEA8388C-BFB6-4A19-ADA6-64BF71EA3EA3}">
          <p14:sldIdLst>
            <p14:sldId id="330"/>
            <p14:sldId id="381"/>
          </p14:sldIdLst>
        </p14:section>
        <p14:section name="Implementações" id="{B6801130-3CE8-4EE1-BB7B-33233A45ACB9}">
          <p14:sldIdLst>
            <p14:sldId id="393"/>
          </p14:sldIdLst>
        </p14:section>
        <p14:section name="Ferramenta de visualização" id="{6EFF0DBC-4AC7-40B5-A633-60569BB5E66E}">
          <p14:sldIdLst>
            <p14:sldId id="386"/>
          </p14:sldIdLst>
        </p14:section>
        <p14:section name="Ferramenta de avaliação" id="{B4612864-DF4E-4709-8731-F2D674DD8861}">
          <p14:sldIdLst>
            <p14:sldId id="387"/>
          </p14:sldIdLst>
        </p14:section>
        <p14:section name="Avaliação do método" id="{E8FECE93-AFCA-418D-A4FD-50FDF62B5D16}">
          <p14:sldIdLst>
            <p14:sldId id="394"/>
            <p14:sldId id="384"/>
            <p14:sldId id="403"/>
          </p14:sldIdLst>
        </p14:section>
        <p14:section name="Dados sintéticos" id="{A8AF9F98-0879-462E-9581-93A8743E4308}">
          <p14:sldIdLst>
            <p14:sldId id="390"/>
          </p14:sldIdLst>
        </p14:section>
        <p14:section name="Projeções" id="{56B1A7AE-7BB3-44D2-AE94-E24982BA4A11}">
          <p14:sldIdLst>
            <p14:sldId id="397"/>
            <p14:sldId id="388"/>
            <p14:sldId id="396"/>
          </p14:sldIdLst>
        </p14:section>
        <p14:section name="Métodos de otimização" id="{77EC4BBE-D89A-4516-A936-E888F9E077C7}">
          <p14:sldIdLst>
            <p14:sldId id="389"/>
            <p14:sldId id="402"/>
            <p14:sldId id="398"/>
            <p14:sldId id="399"/>
          </p14:sldIdLst>
        </p14:section>
        <p14:section name="Resultados" id="{C72C8430-6133-4DDC-9EFD-583C8A100ED3}">
          <p14:sldIdLst>
            <p14:sldId id="264"/>
            <p14:sldId id="329"/>
            <p14:sldId id="358"/>
            <p14:sldId id="406"/>
            <p14:sldId id="407"/>
            <p14:sldId id="400"/>
            <p14:sldId id="317"/>
            <p14:sldId id="401"/>
            <p14:sldId id="404"/>
            <p14:sldId id="405"/>
            <p14:sldId id="3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61" autoAdjust="0"/>
  </p:normalViewPr>
  <p:slideViewPr>
    <p:cSldViewPr snapToGrid="0">
      <p:cViewPr varScale="1">
        <p:scale>
          <a:sx n="65" d="100"/>
          <a:sy n="65" d="100"/>
        </p:scale>
        <p:origin x="9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9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5BB1FB-0B0F-4C3C-9136-CE4025D62E2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B14BEC-C296-4944-9F7E-3A875BE18AFE}">
      <dgm:prSet/>
      <dgm:spPr/>
      <dgm:t>
        <a:bodyPr/>
        <a:lstStyle/>
        <a:p>
          <a:r>
            <a:rPr lang="pt-BR"/>
            <a:t>Introdução</a:t>
          </a:r>
          <a:endParaRPr lang="en-US"/>
        </a:p>
      </dgm:t>
    </dgm:pt>
    <dgm:pt modelId="{35640721-85CF-4711-85E6-C07CB05BE9D7}" type="parTrans" cxnId="{7DE14CC5-91D8-4A56-8C1C-4084BBA143AA}">
      <dgm:prSet/>
      <dgm:spPr/>
      <dgm:t>
        <a:bodyPr/>
        <a:lstStyle/>
        <a:p>
          <a:endParaRPr lang="en-US"/>
        </a:p>
      </dgm:t>
    </dgm:pt>
    <dgm:pt modelId="{971D3D31-C591-444F-85E7-BBE70CCF12CE}" type="sibTrans" cxnId="{7DE14CC5-91D8-4A56-8C1C-4084BBA143AA}">
      <dgm:prSet/>
      <dgm:spPr/>
      <dgm:t>
        <a:bodyPr/>
        <a:lstStyle/>
        <a:p>
          <a:endParaRPr lang="en-US"/>
        </a:p>
      </dgm:t>
    </dgm:pt>
    <dgm:pt modelId="{A4CC628D-9453-4A74-B4FA-E4C4CD0AA02F}">
      <dgm:prSet/>
      <dgm:spPr/>
      <dgm:t>
        <a:bodyPr/>
        <a:lstStyle/>
        <a:p>
          <a:r>
            <a:rPr lang="pt-BR"/>
            <a:t>Events-Vis: Método</a:t>
          </a:r>
          <a:endParaRPr lang="en-US"/>
        </a:p>
      </dgm:t>
    </dgm:pt>
    <dgm:pt modelId="{C92B9D7F-8570-4EA6-A055-FA740AAD55DE}" type="parTrans" cxnId="{011C0AE4-18D7-4788-B10C-BB79E0866F71}">
      <dgm:prSet/>
      <dgm:spPr/>
      <dgm:t>
        <a:bodyPr/>
        <a:lstStyle/>
        <a:p>
          <a:endParaRPr lang="en-US"/>
        </a:p>
      </dgm:t>
    </dgm:pt>
    <dgm:pt modelId="{01918C24-C8F5-4E90-BB69-A2955A70A9D2}" type="sibTrans" cxnId="{011C0AE4-18D7-4788-B10C-BB79E0866F71}">
      <dgm:prSet/>
      <dgm:spPr/>
      <dgm:t>
        <a:bodyPr/>
        <a:lstStyle/>
        <a:p>
          <a:endParaRPr lang="en-US"/>
        </a:p>
      </dgm:t>
    </dgm:pt>
    <dgm:pt modelId="{3BF5D766-1C25-472B-97C7-0AC444276407}">
      <dgm:prSet/>
      <dgm:spPr/>
      <dgm:t>
        <a:bodyPr/>
        <a:lstStyle/>
        <a:p>
          <a:r>
            <a:rPr lang="pt-BR"/>
            <a:t>Implementações</a:t>
          </a:r>
          <a:endParaRPr lang="en-US"/>
        </a:p>
      </dgm:t>
    </dgm:pt>
    <dgm:pt modelId="{20F30EEC-E4B7-4D8B-B32E-F7AE0DAF4C88}" type="parTrans" cxnId="{86A77BE8-0C07-4C59-86E7-5EB4BDB76D67}">
      <dgm:prSet/>
      <dgm:spPr/>
      <dgm:t>
        <a:bodyPr/>
        <a:lstStyle/>
        <a:p>
          <a:endParaRPr lang="en-US"/>
        </a:p>
      </dgm:t>
    </dgm:pt>
    <dgm:pt modelId="{A2ADC16F-877C-4B6E-A2C5-8AB9CFC0A2F5}" type="sibTrans" cxnId="{86A77BE8-0C07-4C59-86E7-5EB4BDB76D67}">
      <dgm:prSet/>
      <dgm:spPr/>
      <dgm:t>
        <a:bodyPr/>
        <a:lstStyle/>
        <a:p>
          <a:endParaRPr lang="en-US"/>
        </a:p>
      </dgm:t>
    </dgm:pt>
    <dgm:pt modelId="{95B506E1-D073-4134-95DF-9AD0AFB9892F}">
      <dgm:prSet/>
      <dgm:spPr/>
      <dgm:t>
        <a:bodyPr/>
        <a:lstStyle/>
        <a:p>
          <a:r>
            <a:rPr lang="pt-BR"/>
            <a:t>Avaliação do método				</a:t>
          </a:r>
          <a:endParaRPr lang="en-US"/>
        </a:p>
      </dgm:t>
    </dgm:pt>
    <dgm:pt modelId="{6EC15A22-C3BE-4604-BF56-BD608DD98417}" type="parTrans" cxnId="{ED743C5E-08F2-490A-896A-F3469B7330B5}">
      <dgm:prSet/>
      <dgm:spPr/>
      <dgm:t>
        <a:bodyPr/>
        <a:lstStyle/>
        <a:p>
          <a:endParaRPr lang="en-US"/>
        </a:p>
      </dgm:t>
    </dgm:pt>
    <dgm:pt modelId="{7E42D4FF-458A-4518-82E8-A458BC11EB0D}" type="sibTrans" cxnId="{ED743C5E-08F2-490A-896A-F3469B7330B5}">
      <dgm:prSet/>
      <dgm:spPr/>
      <dgm:t>
        <a:bodyPr/>
        <a:lstStyle/>
        <a:p>
          <a:endParaRPr lang="en-US"/>
        </a:p>
      </dgm:t>
    </dgm:pt>
    <dgm:pt modelId="{9B167A67-7FFE-47B8-AEE7-100A669976ED}">
      <dgm:prSet/>
      <dgm:spPr/>
      <dgm:t>
        <a:bodyPr/>
        <a:lstStyle/>
        <a:p>
          <a:r>
            <a:rPr lang="pt-BR"/>
            <a:t>Estudo de caso</a:t>
          </a:r>
          <a:endParaRPr lang="en-US"/>
        </a:p>
      </dgm:t>
    </dgm:pt>
    <dgm:pt modelId="{9D3B2472-C4B4-4F1B-A7ED-529FD646BA81}" type="parTrans" cxnId="{B9C47C3D-0565-40BC-8EF4-4475E3E43B56}">
      <dgm:prSet/>
      <dgm:spPr/>
      <dgm:t>
        <a:bodyPr/>
        <a:lstStyle/>
        <a:p>
          <a:endParaRPr lang="en-US"/>
        </a:p>
      </dgm:t>
    </dgm:pt>
    <dgm:pt modelId="{5FE62017-6FB9-4133-8A67-0522C4D4B8DE}" type="sibTrans" cxnId="{B9C47C3D-0565-40BC-8EF4-4475E3E43B56}">
      <dgm:prSet/>
      <dgm:spPr/>
      <dgm:t>
        <a:bodyPr/>
        <a:lstStyle/>
        <a:p>
          <a:endParaRPr lang="en-US"/>
        </a:p>
      </dgm:t>
    </dgm:pt>
    <dgm:pt modelId="{D7CBBC6A-5E06-4A14-80E9-682F3B7B8327}">
      <dgm:prSet/>
      <dgm:spPr/>
      <dgm:t>
        <a:bodyPr/>
        <a:lstStyle/>
        <a:p>
          <a:r>
            <a:rPr lang="pt-BR" dirty="0"/>
            <a:t>Discussão</a:t>
          </a:r>
          <a:endParaRPr lang="en-US" dirty="0"/>
        </a:p>
      </dgm:t>
    </dgm:pt>
    <dgm:pt modelId="{5ABC5607-436C-4D62-95E8-8CBB0FA2D990}" type="parTrans" cxnId="{C0FA91DD-FD80-424F-A84D-79DD4DBA6430}">
      <dgm:prSet/>
      <dgm:spPr/>
      <dgm:t>
        <a:bodyPr/>
        <a:lstStyle/>
        <a:p>
          <a:endParaRPr lang="en-US"/>
        </a:p>
      </dgm:t>
    </dgm:pt>
    <dgm:pt modelId="{C50F5018-51BF-48CC-B1B1-F816490AFD9A}" type="sibTrans" cxnId="{C0FA91DD-FD80-424F-A84D-79DD4DBA6430}">
      <dgm:prSet/>
      <dgm:spPr/>
      <dgm:t>
        <a:bodyPr/>
        <a:lstStyle/>
        <a:p>
          <a:endParaRPr lang="en-US"/>
        </a:p>
      </dgm:t>
    </dgm:pt>
    <dgm:pt modelId="{01E110EE-BB5C-4BA3-BB05-FE8273D9E9A8}">
      <dgm:prSet/>
      <dgm:spPr/>
      <dgm:t>
        <a:bodyPr/>
        <a:lstStyle/>
        <a:p>
          <a:r>
            <a:rPr lang="en-US" dirty="0" err="1"/>
            <a:t>Conclusão</a:t>
          </a:r>
          <a:endParaRPr lang="en-US" dirty="0"/>
        </a:p>
      </dgm:t>
    </dgm:pt>
    <dgm:pt modelId="{7E0B9F82-B2A6-43A6-99C3-09333C43AEB7}" type="parTrans" cxnId="{06687335-8F74-4F04-BF37-7233BCAC4169}">
      <dgm:prSet/>
      <dgm:spPr/>
      <dgm:t>
        <a:bodyPr/>
        <a:lstStyle/>
        <a:p>
          <a:endParaRPr lang="pt-BR"/>
        </a:p>
      </dgm:t>
    </dgm:pt>
    <dgm:pt modelId="{FE5A3341-1881-42C7-AD1B-7ACF8756B4A0}" type="sibTrans" cxnId="{06687335-8F74-4F04-BF37-7233BCAC4169}">
      <dgm:prSet/>
      <dgm:spPr/>
      <dgm:t>
        <a:bodyPr/>
        <a:lstStyle/>
        <a:p>
          <a:endParaRPr lang="pt-BR"/>
        </a:p>
      </dgm:t>
    </dgm:pt>
    <dgm:pt modelId="{16B0D49F-2246-4164-89B9-C7DAD552AECD}" type="pres">
      <dgm:prSet presAssocID="{6E5BB1FB-0B0F-4C3C-9136-CE4025D62E21}" presName="Name0" presStyleCnt="0">
        <dgm:presLayoutVars>
          <dgm:dir/>
          <dgm:resizeHandles val="exact"/>
        </dgm:presLayoutVars>
      </dgm:prSet>
      <dgm:spPr/>
    </dgm:pt>
    <dgm:pt modelId="{B699A914-8398-425F-9AE5-20C028301C7B}" type="pres">
      <dgm:prSet presAssocID="{9CB14BEC-C296-4944-9F7E-3A875BE18AFE}" presName="node" presStyleLbl="node1" presStyleIdx="0" presStyleCnt="7">
        <dgm:presLayoutVars>
          <dgm:bulletEnabled val="1"/>
        </dgm:presLayoutVars>
      </dgm:prSet>
      <dgm:spPr/>
    </dgm:pt>
    <dgm:pt modelId="{42F08072-C8F7-47CE-9D6B-8A91522AB972}" type="pres">
      <dgm:prSet presAssocID="{971D3D31-C591-444F-85E7-BBE70CCF12CE}" presName="sibTrans" presStyleLbl="sibTrans1D1" presStyleIdx="0" presStyleCnt="6"/>
      <dgm:spPr/>
    </dgm:pt>
    <dgm:pt modelId="{FDBC694C-3B8C-4517-B28D-284D82948C98}" type="pres">
      <dgm:prSet presAssocID="{971D3D31-C591-444F-85E7-BBE70CCF12CE}" presName="connectorText" presStyleLbl="sibTrans1D1" presStyleIdx="0" presStyleCnt="6"/>
      <dgm:spPr/>
    </dgm:pt>
    <dgm:pt modelId="{EED1D331-CEC9-4E2D-BC62-CC20078E246D}" type="pres">
      <dgm:prSet presAssocID="{A4CC628D-9453-4A74-B4FA-E4C4CD0AA02F}" presName="node" presStyleLbl="node1" presStyleIdx="1" presStyleCnt="7">
        <dgm:presLayoutVars>
          <dgm:bulletEnabled val="1"/>
        </dgm:presLayoutVars>
      </dgm:prSet>
      <dgm:spPr/>
    </dgm:pt>
    <dgm:pt modelId="{4EEC0154-524E-4FB0-91B7-065221FEDF64}" type="pres">
      <dgm:prSet presAssocID="{01918C24-C8F5-4E90-BB69-A2955A70A9D2}" presName="sibTrans" presStyleLbl="sibTrans1D1" presStyleIdx="1" presStyleCnt="6"/>
      <dgm:spPr/>
    </dgm:pt>
    <dgm:pt modelId="{E272B9BC-6A47-43F2-85FF-F2E1994F6C79}" type="pres">
      <dgm:prSet presAssocID="{01918C24-C8F5-4E90-BB69-A2955A70A9D2}" presName="connectorText" presStyleLbl="sibTrans1D1" presStyleIdx="1" presStyleCnt="6"/>
      <dgm:spPr/>
    </dgm:pt>
    <dgm:pt modelId="{D278A3C4-1E1B-40CF-AE82-42007A7EB7B3}" type="pres">
      <dgm:prSet presAssocID="{3BF5D766-1C25-472B-97C7-0AC444276407}" presName="node" presStyleLbl="node1" presStyleIdx="2" presStyleCnt="7">
        <dgm:presLayoutVars>
          <dgm:bulletEnabled val="1"/>
        </dgm:presLayoutVars>
      </dgm:prSet>
      <dgm:spPr/>
    </dgm:pt>
    <dgm:pt modelId="{C4EEB7C6-CF16-4C7A-B26F-D593440DDF4D}" type="pres">
      <dgm:prSet presAssocID="{A2ADC16F-877C-4B6E-A2C5-8AB9CFC0A2F5}" presName="sibTrans" presStyleLbl="sibTrans1D1" presStyleIdx="2" presStyleCnt="6"/>
      <dgm:spPr/>
    </dgm:pt>
    <dgm:pt modelId="{868D9869-2D99-4292-A24C-3C20F0373151}" type="pres">
      <dgm:prSet presAssocID="{A2ADC16F-877C-4B6E-A2C5-8AB9CFC0A2F5}" presName="connectorText" presStyleLbl="sibTrans1D1" presStyleIdx="2" presStyleCnt="6"/>
      <dgm:spPr/>
    </dgm:pt>
    <dgm:pt modelId="{C7DAA6C6-0EA0-4F45-8F93-92FC374F91A3}" type="pres">
      <dgm:prSet presAssocID="{95B506E1-D073-4134-95DF-9AD0AFB9892F}" presName="node" presStyleLbl="node1" presStyleIdx="3" presStyleCnt="7">
        <dgm:presLayoutVars>
          <dgm:bulletEnabled val="1"/>
        </dgm:presLayoutVars>
      </dgm:prSet>
      <dgm:spPr/>
    </dgm:pt>
    <dgm:pt modelId="{2EAA4C55-EC55-449F-98CA-A02063DA924A}" type="pres">
      <dgm:prSet presAssocID="{7E42D4FF-458A-4518-82E8-A458BC11EB0D}" presName="sibTrans" presStyleLbl="sibTrans1D1" presStyleIdx="3" presStyleCnt="6"/>
      <dgm:spPr/>
    </dgm:pt>
    <dgm:pt modelId="{C01F59AA-9BBC-42DE-A685-9B952E5A53CD}" type="pres">
      <dgm:prSet presAssocID="{7E42D4FF-458A-4518-82E8-A458BC11EB0D}" presName="connectorText" presStyleLbl="sibTrans1D1" presStyleIdx="3" presStyleCnt="6"/>
      <dgm:spPr/>
    </dgm:pt>
    <dgm:pt modelId="{218B0F5B-F69B-40A0-8AC9-EFDA37E3C648}" type="pres">
      <dgm:prSet presAssocID="{9B167A67-7FFE-47B8-AEE7-100A669976ED}" presName="node" presStyleLbl="node1" presStyleIdx="4" presStyleCnt="7">
        <dgm:presLayoutVars>
          <dgm:bulletEnabled val="1"/>
        </dgm:presLayoutVars>
      </dgm:prSet>
      <dgm:spPr/>
    </dgm:pt>
    <dgm:pt modelId="{8BA3331B-5345-4BEA-AF36-B189E800BB61}" type="pres">
      <dgm:prSet presAssocID="{5FE62017-6FB9-4133-8A67-0522C4D4B8DE}" presName="sibTrans" presStyleLbl="sibTrans1D1" presStyleIdx="4" presStyleCnt="6"/>
      <dgm:spPr/>
    </dgm:pt>
    <dgm:pt modelId="{6D003CBC-5B45-4336-A85E-3E68AC5E50E7}" type="pres">
      <dgm:prSet presAssocID="{5FE62017-6FB9-4133-8A67-0522C4D4B8DE}" presName="connectorText" presStyleLbl="sibTrans1D1" presStyleIdx="4" presStyleCnt="6"/>
      <dgm:spPr/>
    </dgm:pt>
    <dgm:pt modelId="{061D9C13-B460-4B65-BA8A-3C77C641C0EA}" type="pres">
      <dgm:prSet presAssocID="{D7CBBC6A-5E06-4A14-80E9-682F3B7B8327}" presName="node" presStyleLbl="node1" presStyleIdx="5" presStyleCnt="7">
        <dgm:presLayoutVars>
          <dgm:bulletEnabled val="1"/>
        </dgm:presLayoutVars>
      </dgm:prSet>
      <dgm:spPr/>
    </dgm:pt>
    <dgm:pt modelId="{72F8A0F0-72D0-4AE2-B323-BA150AF816D8}" type="pres">
      <dgm:prSet presAssocID="{C50F5018-51BF-48CC-B1B1-F816490AFD9A}" presName="sibTrans" presStyleLbl="sibTrans1D1" presStyleIdx="5" presStyleCnt="6"/>
      <dgm:spPr/>
    </dgm:pt>
    <dgm:pt modelId="{3D79664C-3673-4D0F-AE7D-51ECBFB2732A}" type="pres">
      <dgm:prSet presAssocID="{C50F5018-51BF-48CC-B1B1-F816490AFD9A}" presName="connectorText" presStyleLbl="sibTrans1D1" presStyleIdx="5" presStyleCnt="6"/>
      <dgm:spPr/>
    </dgm:pt>
    <dgm:pt modelId="{E52DF3F3-1623-4773-AB69-6C7DF16277A1}" type="pres">
      <dgm:prSet presAssocID="{01E110EE-BB5C-4BA3-BB05-FE8273D9E9A8}" presName="node" presStyleLbl="node1" presStyleIdx="6" presStyleCnt="7">
        <dgm:presLayoutVars>
          <dgm:bulletEnabled val="1"/>
        </dgm:presLayoutVars>
      </dgm:prSet>
      <dgm:spPr/>
    </dgm:pt>
  </dgm:ptLst>
  <dgm:cxnLst>
    <dgm:cxn modelId="{219EDA33-DFB9-45A5-A204-000FE182B158}" type="presOf" srcId="{A2ADC16F-877C-4B6E-A2C5-8AB9CFC0A2F5}" destId="{C4EEB7C6-CF16-4C7A-B26F-D593440DDF4D}" srcOrd="0" destOrd="0" presId="urn:microsoft.com/office/officeart/2016/7/layout/RepeatingBendingProcessNew"/>
    <dgm:cxn modelId="{06687335-8F74-4F04-BF37-7233BCAC4169}" srcId="{6E5BB1FB-0B0F-4C3C-9136-CE4025D62E21}" destId="{01E110EE-BB5C-4BA3-BB05-FE8273D9E9A8}" srcOrd="6" destOrd="0" parTransId="{7E0B9F82-B2A6-43A6-99C3-09333C43AEB7}" sibTransId="{FE5A3341-1881-42C7-AD1B-7ACF8756B4A0}"/>
    <dgm:cxn modelId="{4F24423B-DF1D-49D1-9EB8-AFB7637D981B}" type="presOf" srcId="{5FE62017-6FB9-4133-8A67-0522C4D4B8DE}" destId="{8BA3331B-5345-4BEA-AF36-B189E800BB61}" srcOrd="0" destOrd="0" presId="urn:microsoft.com/office/officeart/2016/7/layout/RepeatingBendingProcessNew"/>
    <dgm:cxn modelId="{B9C47C3D-0565-40BC-8EF4-4475E3E43B56}" srcId="{6E5BB1FB-0B0F-4C3C-9136-CE4025D62E21}" destId="{9B167A67-7FFE-47B8-AEE7-100A669976ED}" srcOrd="4" destOrd="0" parTransId="{9D3B2472-C4B4-4F1B-A7ED-529FD646BA81}" sibTransId="{5FE62017-6FB9-4133-8A67-0522C4D4B8DE}"/>
    <dgm:cxn modelId="{53AB2F40-CB15-418B-A609-F894C1ED2521}" type="presOf" srcId="{9CB14BEC-C296-4944-9F7E-3A875BE18AFE}" destId="{B699A914-8398-425F-9AE5-20C028301C7B}" srcOrd="0" destOrd="0" presId="urn:microsoft.com/office/officeart/2016/7/layout/RepeatingBendingProcessNew"/>
    <dgm:cxn modelId="{ED743C5E-08F2-490A-896A-F3469B7330B5}" srcId="{6E5BB1FB-0B0F-4C3C-9136-CE4025D62E21}" destId="{95B506E1-D073-4134-95DF-9AD0AFB9892F}" srcOrd="3" destOrd="0" parTransId="{6EC15A22-C3BE-4604-BF56-BD608DD98417}" sibTransId="{7E42D4FF-458A-4518-82E8-A458BC11EB0D}"/>
    <dgm:cxn modelId="{CB8A8447-82DB-4244-9C51-F006C240B0FA}" type="presOf" srcId="{01918C24-C8F5-4E90-BB69-A2955A70A9D2}" destId="{4EEC0154-524E-4FB0-91B7-065221FEDF64}" srcOrd="0" destOrd="0" presId="urn:microsoft.com/office/officeart/2016/7/layout/RepeatingBendingProcessNew"/>
    <dgm:cxn modelId="{46AD7869-5055-495A-BDAD-3C7416F97C8C}" type="presOf" srcId="{5FE62017-6FB9-4133-8A67-0522C4D4B8DE}" destId="{6D003CBC-5B45-4336-A85E-3E68AC5E50E7}" srcOrd="1" destOrd="0" presId="urn:microsoft.com/office/officeart/2016/7/layout/RepeatingBendingProcessNew"/>
    <dgm:cxn modelId="{9B172682-82AF-4BF4-A224-CBFABBC26ABA}" type="presOf" srcId="{D7CBBC6A-5E06-4A14-80E9-682F3B7B8327}" destId="{061D9C13-B460-4B65-BA8A-3C77C641C0EA}" srcOrd="0" destOrd="0" presId="urn:microsoft.com/office/officeart/2016/7/layout/RepeatingBendingProcessNew"/>
    <dgm:cxn modelId="{A6CC7C8B-1A65-4C3B-A75F-5E9CC538C56A}" type="presOf" srcId="{3BF5D766-1C25-472B-97C7-0AC444276407}" destId="{D278A3C4-1E1B-40CF-AE82-42007A7EB7B3}" srcOrd="0" destOrd="0" presId="urn:microsoft.com/office/officeart/2016/7/layout/RepeatingBendingProcessNew"/>
    <dgm:cxn modelId="{7D4B759F-A385-4DD8-A707-367EB6A94151}" type="presOf" srcId="{01E110EE-BB5C-4BA3-BB05-FE8273D9E9A8}" destId="{E52DF3F3-1623-4773-AB69-6C7DF16277A1}" srcOrd="0" destOrd="0" presId="urn:microsoft.com/office/officeart/2016/7/layout/RepeatingBendingProcessNew"/>
    <dgm:cxn modelId="{448269AE-1E12-4F45-B32C-D0CB91BCF4C0}" type="presOf" srcId="{7E42D4FF-458A-4518-82E8-A458BC11EB0D}" destId="{2EAA4C55-EC55-449F-98CA-A02063DA924A}" srcOrd="0" destOrd="0" presId="urn:microsoft.com/office/officeart/2016/7/layout/RepeatingBendingProcessNew"/>
    <dgm:cxn modelId="{472736B0-5C58-4D41-92F1-46E1EF761F9F}" type="presOf" srcId="{01918C24-C8F5-4E90-BB69-A2955A70A9D2}" destId="{E272B9BC-6A47-43F2-85FF-F2E1994F6C79}" srcOrd="1" destOrd="0" presId="urn:microsoft.com/office/officeart/2016/7/layout/RepeatingBendingProcessNew"/>
    <dgm:cxn modelId="{C92DE9B0-CC62-4BE0-B180-0E9998D22DD8}" type="presOf" srcId="{A4CC628D-9453-4A74-B4FA-E4C4CD0AA02F}" destId="{EED1D331-CEC9-4E2D-BC62-CC20078E246D}" srcOrd="0" destOrd="0" presId="urn:microsoft.com/office/officeart/2016/7/layout/RepeatingBendingProcessNew"/>
    <dgm:cxn modelId="{CA2F08B2-D8D9-4852-B096-1C8445F061E9}" type="presOf" srcId="{A2ADC16F-877C-4B6E-A2C5-8AB9CFC0A2F5}" destId="{868D9869-2D99-4292-A24C-3C20F0373151}" srcOrd="1" destOrd="0" presId="urn:microsoft.com/office/officeart/2016/7/layout/RepeatingBendingProcessNew"/>
    <dgm:cxn modelId="{C55BD2BC-8EE7-46A1-828E-3E925021AF6A}" type="presOf" srcId="{95B506E1-D073-4134-95DF-9AD0AFB9892F}" destId="{C7DAA6C6-0EA0-4F45-8F93-92FC374F91A3}" srcOrd="0" destOrd="0" presId="urn:microsoft.com/office/officeart/2016/7/layout/RepeatingBendingProcessNew"/>
    <dgm:cxn modelId="{7DE14CC5-91D8-4A56-8C1C-4084BBA143AA}" srcId="{6E5BB1FB-0B0F-4C3C-9136-CE4025D62E21}" destId="{9CB14BEC-C296-4944-9F7E-3A875BE18AFE}" srcOrd="0" destOrd="0" parTransId="{35640721-85CF-4711-85E6-C07CB05BE9D7}" sibTransId="{971D3D31-C591-444F-85E7-BBE70CCF12CE}"/>
    <dgm:cxn modelId="{CA8F80CA-8B16-4A8B-BFB9-4C95A2C2E623}" type="presOf" srcId="{971D3D31-C591-444F-85E7-BBE70CCF12CE}" destId="{FDBC694C-3B8C-4517-B28D-284D82948C98}" srcOrd="1" destOrd="0" presId="urn:microsoft.com/office/officeart/2016/7/layout/RepeatingBendingProcessNew"/>
    <dgm:cxn modelId="{FE47FAD9-EF79-4CE8-BB93-3F27A4F109AA}" type="presOf" srcId="{C50F5018-51BF-48CC-B1B1-F816490AFD9A}" destId="{3D79664C-3673-4D0F-AE7D-51ECBFB2732A}" srcOrd="1" destOrd="0" presId="urn:microsoft.com/office/officeart/2016/7/layout/RepeatingBendingProcessNew"/>
    <dgm:cxn modelId="{19F72BDC-7BE8-495D-A863-A08A8EFCD932}" type="presOf" srcId="{C50F5018-51BF-48CC-B1B1-F816490AFD9A}" destId="{72F8A0F0-72D0-4AE2-B323-BA150AF816D8}" srcOrd="0" destOrd="0" presId="urn:microsoft.com/office/officeart/2016/7/layout/RepeatingBendingProcessNew"/>
    <dgm:cxn modelId="{C0FA91DD-FD80-424F-A84D-79DD4DBA6430}" srcId="{6E5BB1FB-0B0F-4C3C-9136-CE4025D62E21}" destId="{D7CBBC6A-5E06-4A14-80E9-682F3B7B8327}" srcOrd="5" destOrd="0" parTransId="{5ABC5607-436C-4D62-95E8-8CBB0FA2D990}" sibTransId="{C50F5018-51BF-48CC-B1B1-F816490AFD9A}"/>
    <dgm:cxn modelId="{FF0881DE-4300-4CAC-BAAE-FE1DF1F1D7FB}" type="presOf" srcId="{6E5BB1FB-0B0F-4C3C-9136-CE4025D62E21}" destId="{16B0D49F-2246-4164-89B9-C7DAD552AECD}" srcOrd="0" destOrd="0" presId="urn:microsoft.com/office/officeart/2016/7/layout/RepeatingBendingProcessNew"/>
    <dgm:cxn modelId="{BA7057E1-7D0E-4F32-8C1B-6C499C6EF759}" type="presOf" srcId="{9B167A67-7FFE-47B8-AEE7-100A669976ED}" destId="{218B0F5B-F69B-40A0-8AC9-EFDA37E3C648}" srcOrd="0" destOrd="0" presId="urn:microsoft.com/office/officeart/2016/7/layout/RepeatingBendingProcessNew"/>
    <dgm:cxn modelId="{011C0AE4-18D7-4788-B10C-BB79E0866F71}" srcId="{6E5BB1FB-0B0F-4C3C-9136-CE4025D62E21}" destId="{A4CC628D-9453-4A74-B4FA-E4C4CD0AA02F}" srcOrd="1" destOrd="0" parTransId="{C92B9D7F-8570-4EA6-A055-FA740AAD55DE}" sibTransId="{01918C24-C8F5-4E90-BB69-A2955A70A9D2}"/>
    <dgm:cxn modelId="{86A77BE8-0C07-4C59-86E7-5EB4BDB76D67}" srcId="{6E5BB1FB-0B0F-4C3C-9136-CE4025D62E21}" destId="{3BF5D766-1C25-472B-97C7-0AC444276407}" srcOrd="2" destOrd="0" parTransId="{20F30EEC-E4B7-4D8B-B32E-F7AE0DAF4C88}" sibTransId="{A2ADC16F-877C-4B6E-A2C5-8AB9CFC0A2F5}"/>
    <dgm:cxn modelId="{E94327F2-704A-4302-8F55-919D22A59DC7}" type="presOf" srcId="{971D3D31-C591-444F-85E7-BBE70CCF12CE}" destId="{42F08072-C8F7-47CE-9D6B-8A91522AB972}" srcOrd="0" destOrd="0" presId="urn:microsoft.com/office/officeart/2016/7/layout/RepeatingBendingProcessNew"/>
    <dgm:cxn modelId="{BA6F50F5-37CF-458B-B85B-C9D63F8E6217}" type="presOf" srcId="{7E42D4FF-458A-4518-82E8-A458BC11EB0D}" destId="{C01F59AA-9BBC-42DE-A685-9B952E5A53CD}" srcOrd="1" destOrd="0" presId="urn:microsoft.com/office/officeart/2016/7/layout/RepeatingBendingProcessNew"/>
    <dgm:cxn modelId="{C8B39241-01D9-481E-B68A-FAF3D1AC7006}" type="presParOf" srcId="{16B0D49F-2246-4164-89B9-C7DAD552AECD}" destId="{B699A914-8398-425F-9AE5-20C028301C7B}" srcOrd="0" destOrd="0" presId="urn:microsoft.com/office/officeart/2016/7/layout/RepeatingBendingProcessNew"/>
    <dgm:cxn modelId="{F7EC220A-266A-440E-AEBC-7C71CB771DDC}" type="presParOf" srcId="{16B0D49F-2246-4164-89B9-C7DAD552AECD}" destId="{42F08072-C8F7-47CE-9D6B-8A91522AB972}" srcOrd="1" destOrd="0" presId="urn:microsoft.com/office/officeart/2016/7/layout/RepeatingBendingProcessNew"/>
    <dgm:cxn modelId="{571A3271-EE15-4F8D-B242-B473E3BAC157}" type="presParOf" srcId="{42F08072-C8F7-47CE-9D6B-8A91522AB972}" destId="{FDBC694C-3B8C-4517-B28D-284D82948C98}" srcOrd="0" destOrd="0" presId="urn:microsoft.com/office/officeart/2016/7/layout/RepeatingBendingProcessNew"/>
    <dgm:cxn modelId="{F4C12BDB-389B-4421-A1C7-38C19E59216D}" type="presParOf" srcId="{16B0D49F-2246-4164-89B9-C7DAD552AECD}" destId="{EED1D331-CEC9-4E2D-BC62-CC20078E246D}" srcOrd="2" destOrd="0" presId="urn:microsoft.com/office/officeart/2016/7/layout/RepeatingBendingProcessNew"/>
    <dgm:cxn modelId="{67C66BFB-4A16-4EA7-9E42-6C660B862442}" type="presParOf" srcId="{16B0D49F-2246-4164-89B9-C7DAD552AECD}" destId="{4EEC0154-524E-4FB0-91B7-065221FEDF64}" srcOrd="3" destOrd="0" presId="urn:microsoft.com/office/officeart/2016/7/layout/RepeatingBendingProcessNew"/>
    <dgm:cxn modelId="{0B7E7940-C55E-470A-AB5A-948C6DEC80AC}" type="presParOf" srcId="{4EEC0154-524E-4FB0-91B7-065221FEDF64}" destId="{E272B9BC-6A47-43F2-85FF-F2E1994F6C79}" srcOrd="0" destOrd="0" presId="urn:microsoft.com/office/officeart/2016/7/layout/RepeatingBendingProcessNew"/>
    <dgm:cxn modelId="{0E966848-1B3A-4EB3-AA03-57E2A884F1A1}" type="presParOf" srcId="{16B0D49F-2246-4164-89B9-C7DAD552AECD}" destId="{D278A3C4-1E1B-40CF-AE82-42007A7EB7B3}" srcOrd="4" destOrd="0" presId="urn:microsoft.com/office/officeart/2016/7/layout/RepeatingBendingProcessNew"/>
    <dgm:cxn modelId="{BEA490DA-80FF-4A4A-BFF8-A64C0A2E45AE}" type="presParOf" srcId="{16B0D49F-2246-4164-89B9-C7DAD552AECD}" destId="{C4EEB7C6-CF16-4C7A-B26F-D593440DDF4D}" srcOrd="5" destOrd="0" presId="urn:microsoft.com/office/officeart/2016/7/layout/RepeatingBendingProcessNew"/>
    <dgm:cxn modelId="{23661C87-3233-41E5-A46D-20735BEE26B0}" type="presParOf" srcId="{C4EEB7C6-CF16-4C7A-B26F-D593440DDF4D}" destId="{868D9869-2D99-4292-A24C-3C20F0373151}" srcOrd="0" destOrd="0" presId="urn:microsoft.com/office/officeart/2016/7/layout/RepeatingBendingProcessNew"/>
    <dgm:cxn modelId="{23F54426-3A64-4AC9-BC74-14CBB6805520}" type="presParOf" srcId="{16B0D49F-2246-4164-89B9-C7DAD552AECD}" destId="{C7DAA6C6-0EA0-4F45-8F93-92FC374F91A3}" srcOrd="6" destOrd="0" presId="urn:microsoft.com/office/officeart/2016/7/layout/RepeatingBendingProcessNew"/>
    <dgm:cxn modelId="{61ABECE3-D3E4-4E5E-BAF8-3E84A169F6F5}" type="presParOf" srcId="{16B0D49F-2246-4164-89B9-C7DAD552AECD}" destId="{2EAA4C55-EC55-449F-98CA-A02063DA924A}" srcOrd="7" destOrd="0" presId="urn:microsoft.com/office/officeart/2016/7/layout/RepeatingBendingProcessNew"/>
    <dgm:cxn modelId="{E3FAF7FB-80C0-4310-8792-8AF62D93089C}" type="presParOf" srcId="{2EAA4C55-EC55-449F-98CA-A02063DA924A}" destId="{C01F59AA-9BBC-42DE-A685-9B952E5A53CD}" srcOrd="0" destOrd="0" presId="urn:microsoft.com/office/officeart/2016/7/layout/RepeatingBendingProcessNew"/>
    <dgm:cxn modelId="{3574C92C-8052-4A2D-A446-0F7D245F8F60}" type="presParOf" srcId="{16B0D49F-2246-4164-89B9-C7DAD552AECD}" destId="{218B0F5B-F69B-40A0-8AC9-EFDA37E3C648}" srcOrd="8" destOrd="0" presId="urn:microsoft.com/office/officeart/2016/7/layout/RepeatingBendingProcessNew"/>
    <dgm:cxn modelId="{890332F0-F1DB-4663-ACAA-9502D6F8701C}" type="presParOf" srcId="{16B0D49F-2246-4164-89B9-C7DAD552AECD}" destId="{8BA3331B-5345-4BEA-AF36-B189E800BB61}" srcOrd="9" destOrd="0" presId="urn:microsoft.com/office/officeart/2016/7/layout/RepeatingBendingProcessNew"/>
    <dgm:cxn modelId="{1FE2DFE3-8F19-4181-A4EE-C27406474E41}" type="presParOf" srcId="{8BA3331B-5345-4BEA-AF36-B189E800BB61}" destId="{6D003CBC-5B45-4336-A85E-3E68AC5E50E7}" srcOrd="0" destOrd="0" presId="urn:microsoft.com/office/officeart/2016/7/layout/RepeatingBendingProcessNew"/>
    <dgm:cxn modelId="{2DFDCE41-2344-44E9-8DEA-4E430E486641}" type="presParOf" srcId="{16B0D49F-2246-4164-89B9-C7DAD552AECD}" destId="{061D9C13-B460-4B65-BA8A-3C77C641C0EA}" srcOrd="10" destOrd="0" presId="urn:microsoft.com/office/officeart/2016/7/layout/RepeatingBendingProcessNew"/>
    <dgm:cxn modelId="{15E48883-02A4-4C85-AD58-B291BD7FDBC4}" type="presParOf" srcId="{16B0D49F-2246-4164-89B9-C7DAD552AECD}" destId="{72F8A0F0-72D0-4AE2-B323-BA150AF816D8}" srcOrd="11" destOrd="0" presId="urn:microsoft.com/office/officeart/2016/7/layout/RepeatingBendingProcessNew"/>
    <dgm:cxn modelId="{28BC84F9-9EC6-4367-AA5F-11F76E2F5930}" type="presParOf" srcId="{72F8A0F0-72D0-4AE2-B323-BA150AF816D8}" destId="{3D79664C-3673-4D0F-AE7D-51ECBFB2732A}" srcOrd="0" destOrd="0" presId="urn:microsoft.com/office/officeart/2016/7/layout/RepeatingBendingProcessNew"/>
    <dgm:cxn modelId="{325EF4B7-99A2-4BFB-B820-82758B2501D1}" type="presParOf" srcId="{16B0D49F-2246-4164-89B9-C7DAD552AECD}" destId="{E52DF3F3-1623-4773-AB69-6C7DF16277A1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08072-C8F7-47CE-9D6B-8A91522AB972}">
      <dsp:nvSpPr>
        <dsp:cNvPr id="0" name=""/>
        <dsp:cNvSpPr/>
      </dsp:nvSpPr>
      <dsp:spPr>
        <a:xfrm>
          <a:off x="1994173" y="1323823"/>
          <a:ext cx="4280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4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96730" y="1367250"/>
        <a:ext cx="22932" cy="4586"/>
      </dsp:txXfrm>
    </dsp:sp>
    <dsp:sp modelId="{B699A914-8398-425F-9AE5-20C028301C7B}">
      <dsp:nvSpPr>
        <dsp:cNvPr id="0" name=""/>
        <dsp:cNvSpPr/>
      </dsp:nvSpPr>
      <dsp:spPr>
        <a:xfrm>
          <a:off x="1861" y="771310"/>
          <a:ext cx="1994111" cy="11964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3" tIns="102567" rIns="97713" bIns="1025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Introdução</a:t>
          </a:r>
          <a:endParaRPr lang="en-US" sz="2000" kern="1200"/>
        </a:p>
      </dsp:txBody>
      <dsp:txXfrm>
        <a:off x="1861" y="771310"/>
        <a:ext cx="1994111" cy="1196467"/>
      </dsp:txXfrm>
    </dsp:sp>
    <dsp:sp modelId="{4EEC0154-524E-4FB0-91B7-065221FEDF64}">
      <dsp:nvSpPr>
        <dsp:cNvPr id="0" name=""/>
        <dsp:cNvSpPr/>
      </dsp:nvSpPr>
      <dsp:spPr>
        <a:xfrm>
          <a:off x="4446930" y="1323823"/>
          <a:ext cx="4280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4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49487" y="1367250"/>
        <a:ext cx="22932" cy="4586"/>
      </dsp:txXfrm>
    </dsp:sp>
    <dsp:sp modelId="{EED1D331-CEC9-4E2D-BC62-CC20078E246D}">
      <dsp:nvSpPr>
        <dsp:cNvPr id="0" name=""/>
        <dsp:cNvSpPr/>
      </dsp:nvSpPr>
      <dsp:spPr>
        <a:xfrm>
          <a:off x="2454618" y="771310"/>
          <a:ext cx="1994111" cy="11964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3" tIns="102567" rIns="97713" bIns="1025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Events-Vis: Método</a:t>
          </a:r>
          <a:endParaRPr lang="en-US" sz="2000" kern="1200"/>
        </a:p>
      </dsp:txBody>
      <dsp:txXfrm>
        <a:off x="2454618" y="771310"/>
        <a:ext cx="1994111" cy="1196467"/>
      </dsp:txXfrm>
    </dsp:sp>
    <dsp:sp modelId="{C4EEB7C6-CF16-4C7A-B26F-D593440DDF4D}">
      <dsp:nvSpPr>
        <dsp:cNvPr id="0" name=""/>
        <dsp:cNvSpPr/>
      </dsp:nvSpPr>
      <dsp:spPr>
        <a:xfrm>
          <a:off x="6899688" y="1323823"/>
          <a:ext cx="4280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4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02244" y="1367250"/>
        <a:ext cx="22932" cy="4586"/>
      </dsp:txXfrm>
    </dsp:sp>
    <dsp:sp modelId="{D278A3C4-1E1B-40CF-AE82-42007A7EB7B3}">
      <dsp:nvSpPr>
        <dsp:cNvPr id="0" name=""/>
        <dsp:cNvSpPr/>
      </dsp:nvSpPr>
      <dsp:spPr>
        <a:xfrm>
          <a:off x="4907376" y="771310"/>
          <a:ext cx="1994111" cy="11964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3" tIns="102567" rIns="97713" bIns="1025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Implementações</a:t>
          </a:r>
          <a:endParaRPr lang="en-US" sz="2000" kern="1200"/>
        </a:p>
      </dsp:txBody>
      <dsp:txXfrm>
        <a:off x="4907376" y="771310"/>
        <a:ext cx="1994111" cy="1196467"/>
      </dsp:txXfrm>
    </dsp:sp>
    <dsp:sp modelId="{2EAA4C55-EC55-449F-98CA-A02063DA924A}">
      <dsp:nvSpPr>
        <dsp:cNvPr id="0" name=""/>
        <dsp:cNvSpPr/>
      </dsp:nvSpPr>
      <dsp:spPr>
        <a:xfrm>
          <a:off x="998917" y="1965977"/>
          <a:ext cx="7358272" cy="428045"/>
        </a:xfrm>
        <a:custGeom>
          <a:avLst/>
          <a:gdLst/>
          <a:ahLst/>
          <a:cxnLst/>
          <a:rect l="0" t="0" r="0" b="0"/>
          <a:pathLst>
            <a:path>
              <a:moveTo>
                <a:pt x="7358272" y="0"/>
              </a:moveTo>
              <a:lnTo>
                <a:pt x="7358272" y="231122"/>
              </a:lnTo>
              <a:lnTo>
                <a:pt x="0" y="231122"/>
              </a:lnTo>
              <a:lnTo>
                <a:pt x="0" y="428045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93739" y="2177706"/>
        <a:ext cx="368627" cy="4586"/>
      </dsp:txXfrm>
    </dsp:sp>
    <dsp:sp modelId="{C7DAA6C6-0EA0-4F45-8F93-92FC374F91A3}">
      <dsp:nvSpPr>
        <dsp:cNvPr id="0" name=""/>
        <dsp:cNvSpPr/>
      </dsp:nvSpPr>
      <dsp:spPr>
        <a:xfrm>
          <a:off x="7360133" y="771310"/>
          <a:ext cx="1994111" cy="11964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3" tIns="102567" rIns="97713" bIns="1025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Avaliação do método				</a:t>
          </a:r>
          <a:endParaRPr lang="en-US" sz="2000" kern="1200"/>
        </a:p>
      </dsp:txBody>
      <dsp:txXfrm>
        <a:off x="7360133" y="771310"/>
        <a:ext cx="1994111" cy="1196467"/>
      </dsp:txXfrm>
    </dsp:sp>
    <dsp:sp modelId="{8BA3331B-5345-4BEA-AF36-B189E800BB61}">
      <dsp:nvSpPr>
        <dsp:cNvPr id="0" name=""/>
        <dsp:cNvSpPr/>
      </dsp:nvSpPr>
      <dsp:spPr>
        <a:xfrm>
          <a:off x="1994173" y="2978936"/>
          <a:ext cx="4280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4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96730" y="3022363"/>
        <a:ext cx="22932" cy="4586"/>
      </dsp:txXfrm>
    </dsp:sp>
    <dsp:sp modelId="{218B0F5B-F69B-40A0-8AC9-EFDA37E3C648}">
      <dsp:nvSpPr>
        <dsp:cNvPr id="0" name=""/>
        <dsp:cNvSpPr/>
      </dsp:nvSpPr>
      <dsp:spPr>
        <a:xfrm>
          <a:off x="1861" y="2426422"/>
          <a:ext cx="1994111" cy="119646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3" tIns="102567" rIns="97713" bIns="1025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Estudo de caso</a:t>
          </a:r>
          <a:endParaRPr lang="en-US" sz="2000" kern="1200"/>
        </a:p>
      </dsp:txBody>
      <dsp:txXfrm>
        <a:off x="1861" y="2426422"/>
        <a:ext cx="1994111" cy="1196467"/>
      </dsp:txXfrm>
    </dsp:sp>
    <dsp:sp modelId="{72F8A0F0-72D0-4AE2-B323-BA150AF816D8}">
      <dsp:nvSpPr>
        <dsp:cNvPr id="0" name=""/>
        <dsp:cNvSpPr/>
      </dsp:nvSpPr>
      <dsp:spPr>
        <a:xfrm>
          <a:off x="4446930" y="2978936"/>
          <a:ext cx="4280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04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49487" y="3022363"/>
        <a:ext cx="22932" cy="4586"/>
      </dsp:txXfrm>
    </dsp:sp>
    <dsp:sp modelId="{061D9C13-B460-4B65-BA8A-3C77C641C0EA}">
      <dsp:nvSpPr>
        <dsp:cNvPr id="0" name=""/>
        <dsp:cNvSpPr/>
      </dsp:nvSpPr>
      <dsp:spPr>
        <a:xfrm>
          <a:off x="2454618" y="2426422"/>
          <a:ext cx="1994111" cy="11964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3" tIns="102567" rIns="97713" bIns="1025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Discussão</a:t>
          </a:r>
          <a:endParaRPr lang="en-US" sz="2000" kern="1200" dirty="0"/>
        </a:p>
      </dsp:txBody>
      <dsp:txXfrm>
        <a:off x="2454618" y="2426422"/>
        <a:ext cx="1994111" cy="1196467"/>
      </dsp:txXfrm>
    </dsp:sp>
    <dsp:sp modelId="{E52DF3F3-1623-4773-AB69-6C7DF16277A1}">
      <dsp:nvSpPr>
        <dsp:cNvPr id="0" name=""/>
        <dsp:cNvSpPr/>
      </dsp:nvSpPr>
      <dsp:spPr>
        <a:xfrm>
          <a:off x="4907376" y="2426422"/>
          <a:ext cx="1994111" cy="11964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713" tIns="102567" rIns="97713" bIns="1025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Conclusão</a:t>
          </a:r>
          <a:endParaRPr lang="en-US" sz="2000" kern="1200" dirty="0"/>
        </a:p>
      </dsp:txBody>
      <dsp:txXfrm>
        <a:off x="4907376" y="2426422"/>
        <a:ext cx="1994111" cy="1196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1A4D315-D797-47AA-80DC-62E2BC86ED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28BA87A-560F-425E-B6AA-46B5DBCC24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DA998-7EC5-4861-B425-AC068704783C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7EE0B1C-C554-4A0B-937E-FB791BBB68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E054A-20EF-4CEC-944D-1E7E4AD4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F8241-E9BA-44F1-94B0-21AD171312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3358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2F103-6E8F-44AC-A3F0-EE5F2BCACA29}" type="datetimeFigureOut">
              <a:rPr lang="pt-BR" smtClean="0"/>
              <a:t>08/12/2021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818F4-2707-4ED1-9A32-5DD88350B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7225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E3F90-4CDA-4E0F-8A0E-74132A5A5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92E422-3696-42C5-9291-666665949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28FE6-5DBD-4F78-895E-EF24947C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7078B04-E563-4A40-A615-493986329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EADFA-30D8-42FE-9614-1A90B5922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BE7914-292F-4235-8682-9F128F2EB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C5A3A0-B97F-4760-92B4-F17F4BF0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5736"/>
            <a:ext cx="2743200" cy="365125"/>
          </a:xfrm>
        </p:spPr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92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7EDA71-BCF4-4751-9C0D-C59F57C97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B9C1117-978B-4FB3-8011-57A09809D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6B3F1B-82A2-4AC6-8604-3EABB08B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E37CF6-4DF8-484A-B5D1-2FB263BD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1E4D41-39FC-47E3-86A3-C11EC0AC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15218"/>
            <a:ext cx="2743200" cy="365125"/>
          </a:xfrm>
        </p:spPr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47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80377-D1CA-4ADA-9B0C-C56F62623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CC30E-0753-4D35-B803-87D0048E6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6BCB72-A750-497F-BEB6-8B2918229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E4DE18-577F-422D-BF58-4D62D79A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AC84E0-6F1D-4341-92E7-5EDFE77D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5736"/>
            <a:ext cx="2743200" cy="365125"/>
          </a:xfrm>
        </p:spPr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6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FA50F-6767-4781-9D28-210E8121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67BCE5-EDBA-4637-8EB0-475D35E77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44586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5E3D0-01FB-4C5A-8C36-340B7AE0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0BCCB-970B-46A1-BE50-AEF942732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8217FB-C73F-4CD4-9501-F112A09A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4C8CAB-D12D-4510-915C-E22DED5E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955612-C687-4A01-A317-7D528D68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682FC1-0FDD-4A10-9806-0508DAAE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88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D8350-3202-46A0-95CE-2B99D4BA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400B11-C6D4-4BD8-82CA-13F320FFE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A17CCE-F34E-4D39-97EF-2FD146E11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F85C34-F60F-4E80-B750-1167189970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F420990-309B-4785-A8A5-E907E704D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B9F5DBA-C716-4C25-8069-3552857C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DD7E5EB-351B-4C47-B493-5F9251BC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8382D5-354D-47A0-93FD-3BB7A793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5737"/>
            <a:ext cx="2743200" cy="365125"/>
          </a:xfrm>
        </p:spPr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2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DA754-A58B-403E-9F1D-487F765BB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B6EC2D-A326-4EF1-B9F4-C8D11320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BCD3F5-D59A-4654-B1EB-DABC69E4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02DD7C7-675F-4EB1-853F-B2A93292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5736"/>
            <a:ext cx="2743200" cy="365125"/>
          </a:xfrm>
        </p:spPr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5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E61D962-D0D8-41FC-8681-F28A4175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C8EDEF6-E500-4214-B92A-FDA4EC4D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5F43A0-226C-44F8-AF93-3ECFE642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5737"/>
            <a:ext cx="2743200" cy="365125"/>
          </a:xfrm>
        </p:spPr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5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CD6E2-6536-4A44-BF49-08C902A15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8CD10C-9D70-43BB-A625-924494531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30CDF9-5D93-44EE-9957-AC2455607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C1FD45-CD76-4118-A062-E6E48449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C0F9209-7387-446A-BCC7-285DCF39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8F9514-B592-4D46-A858-5A22E3FC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40642"/>
            <a:ext cx="2743200" cy="365125"/>
          </a:xfrm>
        </p:spPr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1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05362-7FEE-4246-BEA8-6B960DCE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1A495BD-5318-4BBD-9E07-6ADDE8EBF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FD2A52-88B4-46CE-B62C-A7FA2CA52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693363-D704-47DE-A29F-3390E06E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3D95AE-0B8D-478E-B439-4B6B2720A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956A2F-25D6-4E02-80FF-FAC31C7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5736"/>
            <a:ext cx="2743200" cy="365125"/>
          </a:xfrm>
        </p:spPr>
        <p:txBody>
          <a:bodyPr/>
          <a:lstStyle/>
          <a:p>
            <a:fld id="{D2D5B42B-EA38-4A42-A729-9CEACE19B4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5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47BE56B-A08C-4FEE-8545-787E73E3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D1AB68-59EA-4B9B-AD80-9232E1CE1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0946F-E542-4030-B720-65A50AF30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91100" y="65357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08/12/21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58FF9-1E38-4752-8E52-45431AA81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3573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i="0">
                <a:solidFill>
                  <a:schemeClr val="bg1"/>
                </a:solidFill>
              </a:defRPr>
            </a:lvl1pPr>
          </a:lstStyle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788E50-7E77-437D-9BE8-8F9057199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3573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D2D5B42B-EA38-4A42-A729-9CEACE19B4F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5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mailto:giovani.Valdrighi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F8624-E455-4847-A744-9843828EB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000" b="1" dirty="0"/>
              <a:t>Events-Vis: </a:t>
            </a:r>
            <a:r>
              <a:rPr lang="en-US" sz="4000" b="1" dirty="0"/>
              <a:t>A Visual Summary of Spatio-temporal Events That Preserves Areas and Neighborhoods in a 2d Plot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9B2604-EA3C-4EB4-A178-9A81F3A48C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Giovani de Almeida Valdrighi</a:t>
            </a:r>
          </a:p>
          <a:p>
            <a:r>
              <a:rPr lang="en-US" dirty="0"/>
              <a:t>Orientador: Jorge Poco</a:t>
            </a:r>
          </a:p>
        </p:txBody>
      </p:sp>
    </p:spTree>
    <p:extLst>
      <p:ext uri="{BB962C8B-B14F-4D97-AF65-F5344CB8AC3E}">
        <p14:creationId xmlns:p14="http://schemas.microsoft.com/office/powerpoint/2010/main" val="303736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C208A-79B2-41EC-8E13-1FD6063C7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Animações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869ADE-08CC-4773-9008-53A13FF3B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0430" cy="4351338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Tempo físico para representar o tempo</a:t>
            </a:r>
            <a:r>
              <a:rPr lang="pt-BR" dirty="0"/>
              <a:t> dos dados.</a:t>
            </a:r>
          </a:p>
          <a:p>
            <a:r>
              <a:rPr lang="pt-BR" b="1" dirty="0">
                <a:solidFill>
                  <a:srgbClr val="7030A0"/>
                </a:solidFill>
              </a:rPr>
              <a:t>Controlado através de barra do tempo</a:t>
            </a:r>
            <a:r>
              <a:rPr lang="pt-BR" dirty="0"/>
              <a:t>,  podendo pular para diferentes intervalos e modificar a velocidade de reprodução.</a:t>
            </a:r>
          </a:p>
          <a:p>
            <a:r>
              <a:rPr lang="pt-BR" b="1" dirty="0">
                <a:solidFill>
                  <a:srgbClr val="7030A0"/>
                </a:solidFill>
              </a:rPr>
              <a:t>Não exibe simultaneamente </a:t>
            </a:r>
            <a:r>
              <a:rPr lang="pt-BR" dirty="0"/>
              <a:t>dados de </a:t>
            </a:r>
            <a:r>
              <a:rPr lang="pt-BR" b="1" dirty="0">
                <a:solidFill>
                  <a:srgbClr val="7030A0"/>
                </a:solidFill>
              </a:rPr>
              <a:t>diferentes intervalos de tempo.</a:t>
            </a:r>
          </a:p>
          <a:p>
            <a:r>
              <a:rPr lang="pt-BR" dirty="0"/>
              <a:t>Para realizar comparações entre diferentes intervalos de tempo, é necessário a memorização, </a:t>
            </a:r>
            <a:r>
              <a:rPr lang="pt-BR" b="1" dirty="0">
                <a:solidFill>
                  <a:srgbClr val="7030A0"/>
                </a:solidFill>
              </a:rPr>
              <a:t>porém há um limite cognitivo.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2152CD3-9F33-4AC1-AB52-D26FD640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D5FF8B-AA98-4216-9176-FE213CB5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10</a:t>
            </a:fld>
            <a:endParaRPr lang="en-US"/>
          </a:p>
        </p:txBody>
      </p:sp>
      <p:pic>
        <p:nvPicPr>
          <p:cNvPr id="7" name="Imagem 6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1DF2E32B-6C09-4E06-A123-57858DA07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630" y="2239994"/>
            <a:ext cx="3708000" cy="3522600"/>
          </a:xfrm>
          <a:prstGeom prst="rect">
            <a:avLst/>
          </a:prstGeom>
        </p:spPr>
      </p:pic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EBE549B0-592F-48C3-8118-DD4F4B84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6633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32585-0142-414F-820E-E235E465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“Small multiples”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8A35CA-58F5-48F7-B66D-F6E501A0D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97505" cy="4351338"/>
          </a:xfrm>
        </p:spPr>
        <p:txBody>
          <a:bodyPr/>
          <a:lstStyle/>
          <a:p>
            <a:r>
              <a:rPr lang="pt-BR" dirty="0"/>
              <a:t>Diversas </a:t>
            </a:r>
            <a:r>
              <a:rPr lang="pt-BR" dirty="0" err="1"/>
              <a:t>sub-figuras</a:t>
            </a:r>
            <a:r>
              <a:rPr lang="pt-BR" dirty="0"/>
              <a:t>, cada </a:t>
            </a:r>
            <a:r>
              <a:rPr lang="pt-BR" b="1" dirty="0">
                <a:solidFill>
                  <a:srgbClr val="7030A0"/>
                </a:solidFill>
              </a:rPr>
              <a:t>figura representando dados de um intervalo de tempo</a:t>
            </a:r>
            <a:r>
              <a:rPr lang="pt-BR" dirty="0"/>
              <a:t>, exibidas de forma conjunta.</a:t>
            </a:r>
          </a:p>
          <a:p>
            <a:r>
              <a:rPr lang="pt-BR" dirty="0"/>
              <a:t>Permite a utilização de </a:t>
            </a:r>
            <a:r>
              <a:rPr lang="pt-BR" b="1" dirty="0">
                <a:solidFill>
                  <a:srgbClr val="7030A0"/>
                </a:solidFill>
              </a:rPr>
              <a:t>técnicas que não consideram o tempo.</a:t>
            </a:r>
          </a:p>
          <a:p>
            <a:r>
              <a:rPr lang="en-US" dirty="0" err="1"/>
              <a:t>Dificuldade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b="1" dirty="0" err="1">
                <a:solidFill>
                  <a:srgbClr val="7030A0"/>
                </a:solidFill>
              </a:rPr>
              <a:t>selecionar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os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intervalos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temporais</a:t>
            </a:r>
            <a:r>
              <a:rPr lang="en-US" dirty="0"/>
              <a:t> e </a:t>
            </a:r>
            <a:r>
              <a:rPr lang="en-US" b="1" dirty="0" err="1">
                <a:solidFill>
                  <a:srgbClr val="7030A0"/>
                </a:solidFill>
              </a:rPr>
              <a:t>número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limitado</a:t>
            </a:r>
            <a:r>
              <a:rPr lang="en-US" b="1" dirty="0">
                <a:solidFill>
                  <a:srgbClr val="7030A0"/>
                </a:solidFill>
              </a:rPr>
              <a:t> de sub-</a:t>
            </a:r>
            <a:r>
              <a:rPr lang="en-US" b="1" dirty="0" err="1">
                <a:solidFill>
                  <a:srgbClr val="7030A0"/>
                </a:solidFill>
              </a:rPr>
              <a:t>figuras</a:t>
            </a:r>
            <a:r>
              <a:rPr lang="en-US" dirty="0">
                <a:solidFill>
                  <a:srgbClr val="7030A0"/>
                </a:solidFill>
              </a:rPr>
              <a:t>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EE6652-9D07-4BCE-B9C3-C2E7159D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1F59E9-5945-4F4F-AD11-972BC249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BCED75-EEF4-4BAD-B691-E22879C30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6200" y="1603572"/>
            <a:ext cx="3672000" cy="3650856"/>
          </a:xfrm>
          <a:prstGeom prst="rect">
            <a:avLst/>
          </a:prstGeom>
        </p:spPr>
      </p:pic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900BF986-E2A7-4AD6-A29F-59F5FC7F2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130802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A9D41-4FAF-46C0-AEF2-D5976507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A6E13-0B5C-4A10-957D-739FA71F6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Gerar uma visualização de dados espaço-temporais que:</a:t>
            </a:r>
          </a:p>
          <a:p>
            <a:r>
              <a:rPr lang="pt-BR" dirty="0"/>
              <a:t>Seja capaz de gerar uma </a:t>
            </a:r>
            <a:r>
              <a:rPr lang="pt-BR" b="1" dirty="0">
                <a:solidFill>
                  <a:srgbClr val="7030A0"/>
                </a:solidFill>
              </a:rPr>
              <a:t>visão geral </a:t>
            </a:r>
            <a:r>
              <a:rPr lang="pt-BR" dirty="0"/>
              <a:t>de todo o conjunto de dados;</a:t>
            </a:r>
          </a:p>
          <a:p>
            <a:r>
              <a:rPr lang="pt-BR" dirty="0"/>
              <a:t>Permita a </a:t>
            </a:r>
            <a:r>
              <a:rPr lang="pt-BR" b="1" dirty="0">
                <a:solidFill>
                  <a:srgbClr val="7030A0"/>
                </a:solidFill>
              </a:rPr>
              <a:t>interpretabilidade</a:t>
            </a:r>
            <a:r>
              <a:rPr lang="pt-BR" dirty="0"/>
              <a:t> para identificação de características temporais e espaciais dos dados originais;</a:t>
            </a:r>
          </a:p>
          <a:p>
            <a:r>
              <a:rPr lang="pt-BR" dirty="0"/>
              <a:t>Evite os problemas apresentados pelas técnicas convencionais;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B7231A4-CCB9-4F33-B9A0-C3B6D730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D95BCA-6AC6-4108-9DFE-26A0ADD0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12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2ECF0CE-C2BD-49AD-865D-D6938F654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4293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EAE2AB-B5A2-4DF4-906E-D1551FF8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Events-Vis: Método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235F2E8-156A-4C00-91BF-C787C7ACC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02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 da técnica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8B56BEE-BAD3-48A5-96A6-AD1973B9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19572AF-A444-4CEE-A0C5-18D65C77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14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BE1E984-9AEB-4878-A9A1-97B09A36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60793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 da técnica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10998FE2-AD78-415A-B84F-AF22262E96D2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4352691" y="5054187"/>
            <a:ext cx="718013" cy="260295"/>
          </a:xfrm>
          <a:prstGeom prst="curvedConnector3">
            <a:avLst>
              <a:gd name="adj1" fmla="val 37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028754-4784-4339-A711-BDA7A2B9385A}"/>
              </a:ext>
            </a:extLst>
          </p:cNvPr>
          <p:cNvSpPr txBox="1"/>
          <p:nvPr/>
        </p:nvSpPr>
        <p:spPr>
          <a:xfrm>
            <a:off x="3375602" y="5543340"/>
            <a:ext cx="24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Retângulos externos representam eventos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814AE8A-5DA6-49C8-BC73-D5BDB4BC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9BB8BA0-6167-401B-8667-8BA4111D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15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8D4874F-71B2-4500-98FA-A5AF0D5BA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75178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 da técnica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3BB9566-3788-41F0-B39C-224BEF0B7372}"/>
              </a:ext>
            </a:extLst>
          </p:cNvPr>
          <p:cNvSpPr txBox="1"/>
          <p:nvPr/>
        </p:nvSpPr>
        <p:spPr>
          <a:xfrm>
            <a:off x="6993445" y="5395830"/>
            <a:ext cx="2310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Retângulos internos representam a estrutura interna</a:t>
            </a:r>
          </a:p>
        </p:txBody>
      </p: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70D6AB53-51B9-4CCA-BB76-776D2EC610DD}"/>
              </a:ext>
            </a:extLst>
          </p:cNvPr>
          <p:cNvCxnSpPr>
            <a:cxnSpLocks/>
          </p:cNvCxnSpPr>
          <p:nvPr/>
        </p:nvCxnSpPr>
        <p:spPr>
          <a:xfrm rot="10800000">
            <a:off x="5631785" y="4885594"/>
            <a:ext cx="1542576" cy="7021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8D6398A-8895-40DB-8A72-52D006C2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215B06-1873-4648-AEB5-ACF0D806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16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75D4C60-71B6-4A2D-84D6-614FDCC3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95399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 da técnica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A7546255-8447-4967-8EFB-0065671BF2CF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4276526" y="3521765"/>
            <a:ext cx="1898028" cy="353654"/>
          </a:xfrm>
          <a:prstGeom prst="curvedConnector4">
            <a:avLst>
              <a:gd name="adj1" fmla="val 47556"/>
              <a:gd name="adj2" fmla="val 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BA8670-09DA-44CA-B0B7-EE2C3EFFF898}"/>
              </a:ext>
            </a:extLst>
          </p:cNvPr>
          <p:cNvSpPr txBox="1"/>
          <p:nvPr/>
        </p:nvSpPr>
        <p:spPr>
          <a:xfrm>
            <a:off x="1864631" y="3552253"/>
            <a:ext cx="24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Largura representa a duração temporal</a:t>
            </a:r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06B293FA-8906-4A05-8410-A2A9BAEB438A}"/>
              </a:ext>
            </a:extLst>
          </p:cNvPr>
          <p:cNvSpPr/>
          <p:nvPr/>
        </p:nvSpPr>
        <p:spPr>
          <a:xfrm rot="5400000">
            <a:off x="6081789" y="3200482"/>
            <a:ext cx="185530" cy="457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DF657D3-C7A6-4175-8832-4947DB5F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0FB1B7-7E07-4953-AED4-FAF95676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17</a:t>
            </a:fld>
            <a:endParaRPr lang="en-US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D9D9FE91-BA59-4C04-AA93-41E873D9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21934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 da técnica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F9566E-3947-42BA-A38B-E9FDD2ED871D}"/>
              </a:ext>
            </a:extLst>
          </p:cNvPr>
          <p:cNvSpPr txBox="1"/>
          <p:nvPr/>
        </p:nvSpPr>
        <p:spPr>
          <a:xfrm>
            <a:off x="8196993" y="3429000"/>
            <a:ext cx="1842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Altura representa a área</a:t>
            </a:r>
          </a:p>
        </p:txBody>
      </p:sp>
      <p:cxnSp>
        <p:nvCxnSpPr>
          <p:cNvPr id="16" name="Conector: Curvo 15">
            <a:extLst>
              <a:ext uri="{FF2B5EF4-FFF2-40B4-BE49-F238E27FC236}">
                <a16:creationId xmlns:a16="http://schemas.microsoft.com/office/drawing/2014/main" id="{6A4CEE70-5CDB-44FE-A787-29BC0B7BFCF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7753817" y="3752166"/>
            <a:ext cx="443177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have Direita 22">
            <a:extLst>
              <a:ext uri="{FF2B5EF4-FFF2-40B4-BE49-F238E27FC236}">
                <a16:creationId xmlns:a16="http://schemas.microsoft.com/office/drawing/2014/main" id="{11071C8D-AD46-4490-8703-A521D1EA4F7B}"/>
              </a:ext>
            </a:extLst>
          </p:cNvPr>
          <p:cNvSpPr/>
          <p:nvPr/>
        </p:nvSpPr>
        <p:spPr>
          <a:xfrm>
            <a:off x="7481840" y="3523647"/>
            <a:ext cx="185530" cy="457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0E5576B-5589-4D73-AF38-B2272D62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CE05F-1FBC-4E60-96BC-BB17C248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18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016FAD-8100-432C-8242-85E3DAC9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7187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BBE31CE-8B2F-485F-9884-8911B46C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 da técnica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8E9F-F64F-487C-9167-04C4C4BF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6590" y="1690688"/>
            <a:ext cx="3800598" cy="378980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ABEDE0-6BED-45FE-B86B-2AC69E3581F1}"/>
              </a:ext>
            </a:extLst>
          </p:cNvPr>
          <p:cNvSpPr txBox="1"/>
          <p:nvPr/>
        </p:nvSpPr>
        <p:spPr>
          <a:xfrm rot="16200000">
            <a:off x="3901269" y="2312027"/>
            <a:ext cx="83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128B8C-4888-426B-B34C-9C851948581C}"/>
              </a:ext>
            </a:extLst>
          </p:cNvPr>
          <p:cNvSpPr txBox="1"/>
          <p:nvPr/>
        </p:nvSpPr>
        <p:spPr>
          <a:xfrm>
            <a:off x="6951289" y="4982646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tempo</a:t>
            </a:r>
          </a:p>
        </p:txBody>
      </p: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10998FE2-AD78-415A-B84F-AF22262E96D2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4352691" y="5054187"/>
            <a:ext cx="718013" cy="260295"/>
          </a:xfrm>
          <a:prstGeom prst="curvedConnector3">
            <a:avLst>
              <a:gd name="adj1" fmla="val 370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028754-4784-4339-A711-BDA7A2B9385A}"/>
              </a:ext>
            </a:extLst>
          </p:cNvPr>
          <p:cNvSpPr txBox="1"/>
          <p:nvPr/>
        </p:nvSpPr>
        <p:spPr>
          <a:xfrm>
            <a:off x="3375602" y="5543340"/>
            <a:ext cx="24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Retângulos externos representam eventos</a:t>
            </a: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A7546255-8447-4967-8EFB-0065671BF2CF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4276526" y="3521765"/>
            <a:ext cx="1898028" cy="353654"/>
          </a:xfrm>
          <a:prstGeom prst="curvedConnector4">
            <a:avLst>
              <a:gd name="adj1" fmla="val 47556"/>
              <a:gd name="adj2" fmla="val 6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BA8670-09DA-44CA-B0B7-EE2C3EFFF898}"/>
              </a:ext>
            </a:extLst>
          </p:cNvPr>
          <p:cNvSpPr txBox="1"/>
          <p:nvPr/>
        </p:nvSpPr>
        <p:spPr>
          <a:xfrm>
            <a:off x="1864631" y="3552253"/>
            <a:ext cx="24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Largura representa a duração temporal</a:t>
            </a:r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06B293FA-8906-4A05-8410-A2A9BAEB438A}"/>
              </a:ext>
            </a:extLst>
          </p:cNvPr>
          <p:cNvSpPr/>
          <p:nvPr/>
        </p:nvSpPr>
        <p:spPr>
          <a:xfrm rot="5400000">
            <a:off x="6081789" y="3200482"/>
            <a:ext cx="185530" cy="457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F9566E-3947-42BA-A38B-E9FDD2ED871D}"/>
              </a:ext>
            </a:extLst>
          </p:cNvPr>
          <p:cNvSpPr txBox="1"/>
          <p:nvPr/>
        </p:nvSpPr>
        <p:spPr>
          <a:xfrm>
            <a:off x="8196993" y="3429000"/>
            <a:ext cx="1842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Altura representa a área</a:t>
            </a:r>
          </a:p>
        </p:txBody>
      </p:sp>
      <p:cxnSp>
        <p:nvCxnSpPr>
          <p:cNvPr id="16" name="Conector: Curvo 15">
            <a:extLst>
              <a:ext uri="{FF2B5EF4-FFF2-40B4-BE49-F238E27FC236}">
                <a16:creationId xmlns:a16="http://schemas.microsoft.com/office/drawing/2014/main" id="{6A4CEE70-5CDB-44FE-A787-29BC0B7BFCF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7753817" y="3752166"/>
            <a:ext cx="443177" cy="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have Direita 22">
            <a:extLst>
              <a:ext uri="{FF2B5EF4-FFF2-40B4-BE49-F238E27FC236}">
                <a16:creationId xmlns:a16="http://schemas.microsoft.com/office/drawing/2014/main" id="{11071C8D-AD46-4490-8703-A521D1EA4F7B}"/>
              </a:ext>
            </a:extLst>
          </p:cNvPr>
          <p:cNvSpPr/>
          <p:nvPr/>
        </p:nvSpPr>
        <p:spPr>
          <a:xfrm>
            <a:off x="7481840" y="3523647"/>
            <a:ext cx="185530" cy="457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3BB9566-3788-41F0-B39C-224BEF0B7372}"/>
              </a:ext>
            </a:extLst>
          </p:cNvPr>
          <p:cNvSpPr txBox="1"/>
          <p:nvPr/>
        </p:nvSpPr>
        <p:spPr>
          <a:xfrm>
            <a:off x="6993445" y="5395830"/>
            <a:ext cx="2310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Retângulos internos representam a estrutura interna</a:t>
            </a:r>
          </a:p>
        </p:txBody>
      </p: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70D6AB53-51B9-4CCA-BB76-776D2EC610DD}"/>
              </a:ext>
            </a:extLst>
          </p:cNvPr>
          <p:cNvCxnSpPr>
            <a:cxnSpLocks/>
          </p:cNvCxnSpPr>
          <p:nvPr/>
        </p:nvCxnSpPr>
        <p:spPr>
          <a:xfrm rot="10800000">
            <a:off x="5631785" y="4885594"/>
            <a:ext cx="1542576" cy="7021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2581D2A-9ECB-4135-8C9B-3F6F1A3A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E201F9-5E1F-4726-9564-B4CD68F2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19</a:t>
            </a:fld>
            <a:endParaRPr lang="en-US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997D9B61-B41E-4875-8949-EFD521042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5016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AEA643-DA76-470B-B84C-E55EAD4B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pt-BR" sz="8000" dirty="0"/>
              <a:t>Sumário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57C2B0D-A1B5-4EFD-90CA-74DC032C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500">
                <a:solidFill>
                  <a:schemeClr val="tx1">
                    <a:alpha val="60000"/>
                  </a:schemeClr>
                </a:solidFill>
              </a:rPr>
              <a:t>Giovani de Almeida Valdrighi - FGV EMAp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A563FD-2A4F-4B2D-9290-A14E344BCE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08/12/21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2EECBEB-028C-4395-835D-13CE673F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2D5B42B-EA38-4A42-A729-9CEACE19B4F1}" type="slidenum">
              <a:rPr lang="en-US" smtClean="0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9" name="Espaço Reservado para Conteúdo 2">
            <a:extLst>
              <a:ext uri="{FF2B5EF4-FFF2-40B4-BE49-F238E27FC236}">
                <a16:creationId xmlns:a16="http://schemas.microsoft.com/office/drawing/2014/main" id="{3435AE90-A321-4141-A9DA-B2BF478942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747174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372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7A4868-0471-4D30-AC8D-6E29FAE7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Events-Vis: Método</a:t>
            </a:r>
            <a:endParaRPr lang="en-US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0E70058-E031-4C0E-899E-5A33A4C8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2" y="1426694"/>
            <a:ext cx="11519995" cy="2002306"/>
          </a:xfr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50BE561-5715-4435-BA5E-E4F88FE1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3C7A775-CA84-4D0D-A56E-E578082C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20</a:t>
            </a:fld>
            <a:endParaRPr lang="en-US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B101674-AA42-4193-BD62-2CD362979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76335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7A4868-0471-4D30-AC8D-6E29FAE7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1. Ordenamento dos Eventos</a:t>
            </a:r>
            <a:endParaRPr lang="en-US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0E70058-E031-4C0E-899E-5A33A4C8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1" y="1423283"/>
            <a:ext cx="11519995" cy="2002306"/>
          </a:xfrm>
        </p:spPr>
      </p:pic>
      <p:pic>
        <p:nvPicPr>
          <p:cNvPr id="5" name="Espaço Reservado para Conteúdo 6">
            <a:extLst>
              <a:ext uri="{FF2B5EF4-FFF2-40B4-BE49-F238E27FC236}">
                <a16:creationId xmlns:a16="http://schemas.microsoft.com/office/drawing/2014/main" id="{297B6798-9B25-4FC7-ADF1-255515D9C8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78"/>
          <a:stretch/>
        </p:blipFill>
        <p:spPr>
          <a:xfrm>
            <a:off x="336002" y="1389163"/>
            <a:ext cx="2871024" cy="2002306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CC928D7-6A1C-4519-BEA6-475607EC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384C44-6993-4C84-816E-F53A5589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21</a:t>
            </a:fld>
            <a:endParaRPr lang="en-US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4D5598C-5E55-4986-8425-389FABA4453B}"/>
              </a:ext>
            </a:extLst>
          </p:cNvPr>
          <p:cNvSpPr txBox="1">
            <a:spLocks/>
          </p:cNvSpPr>
          <p:nvPr/>
        </p:nvSpPr>
        <p:spPr>
          <a:xfrm>
            <a:off x="336001" y="3535228"/>
            <a:ext cx="11519995" cy="2787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Calculamos </a:t>
            </a:r>
            <a:r>
              <a:rPr lang="pt-BR" b="1" dirty="0">
                <a:solidFill>
                  <a:srgbClr val="7030A0"/>
                </a:solidFill>
              </a:rPr>
              <a:t>pontos centrais dos eventos</a:t>
            </a:r>
            <a:r>
              <a:rPr lang="pt-BR" dirty="0"/>
              <a:t>, como a média entre os pontos de um evento ou o centro de massa. </a:t>
            </a:r>
          </a:p>
          <a:p>
            <a:r>
              <a:rPr lang="pt-BR" dirty="0"/>
              <a:t>Aplicamos uma transformação de </a:t>
            </a:r>
            <a:r>
              <a:rPr lang="pt-BR" b="1" dirty="0">
                <a:solidFill>
                  <a:srgbClr val="7030A0"/>
                </a:solidFill>
              </a:rPr>
              <a:t>projeção de 2D para 1D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/>
              <a:t>nos pontos centrais e obtemos um ordenamento dos eventos.</a:t>
            </a:r>
          </a:p>
          <a:p>
            <a:r>
              <a:rPr lang="pt-BR" b="1" dirty="0">
                <a:solidFill>
                  <a:srgbClr val="7030A0"/>
                </a:solidFill>
              </a:rPr>
              <a:t>Diversas projeções consideradas</a:t>
            </a:r>
            <a:r>
              <a:rPr lang="pt-BR" dirty="0"/>
              <a:t>: </a:t>
            </a:r>
            <a:r>
              <a:rPr lang="en-US" dirty="0"/>
              <a:t>PCA, MDS, t-SNE, UMAP, </a:t>
            </a:r>
            <a:r>
              <a:rPr lang="en-US" dirty="0" err="1"/>
              <a:t>curva</a:t>
            </a:r>
            <a:r>
              <a:rPr lang="en-US" dirty="0"/>
              <a:t> de Hilbert, </a:t>
            </a:r>
            <a:r>
              <a:rPr lang="en-US" dirty="0" err="1"/>
              <a:t>curva</a:t>
            </a:r>
            <a:r>
              <a:rPr lang="en-US" dirty="0"/>
              <a:t> de Morton.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030E150C-C73F-42B2-AC56-AFE84287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16891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7A4868-0471-4D30-AC8D-6E29FAE7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2. Posicionamento Vertical</a:t>
            </a:r>
            <a:endParaRPr lang="en-US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0E70058-E031-4C0E-899E-5A33A4C8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2" y="1426694"/>
            <a:ext cx="11519995" cy="2002306"/>
          </a:xfrm>
        </p:spPr>
      </p:pic>
      <p:pic>
        <p:nvPicPr>
          <p:cNvPr id="6" name="Espaço Reservado para Conteúdo 6">
            <a:extLst>
              <a:ext uri="{FF2B5EF4-FFF2-40B4-BE49-F238E27FC236}">
                <a16:creationId xmlns:a16="http://schemas.microsoft.com/office/drawing/2014/main" id="{7A97BE34-21C1-41A0-94B9-3256908CF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2" r="25267"/>
          <a:stretch/>
        </p:blipFill>
        <p:spPr>
          <a:xfrm>
            <a:off x="3240155" y="1426694"/>
            <a:ext cx="5711687" cy="2002306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0AE0A06-8B22-4599-91DF-51C10FE3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A8C69BD-1DA8-45D4-8359-4782C055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22</a:t>
            </a:fld>
            <a:endParaRPr lang="en-US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0EA4B5B-EEC7-474F-BD68-F108A0FB6430}"/>
              </a:ext>
            </a:extLst>
          </p:cNvPr>
          <p:cNvSpPr txBox="1">
            <a:spLocks/>
          </p:cNvSpPr>
          <p:nvPr/>
        </p:nvSpPr>
        <p:spPr>
          <a:xfrm>
            <a:off x="336002" y="3429000"/>
            <a:ext cx="11519995" cy="292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Posicionar os retângulos verticalmente de forma que sejam representadas: suas</a:t>
            </a:r>
            <a:r>
              <a:rPr lang="pt-BR" b="1" dirty="0">
                <a:solidFill>
                  <a:srgbClr val="7030A0"/>
                </a:solidFill>
              </a:rPr>
              <a:t> áreas, </a:t>
            </a:r>
            <a:r>
              <a:rPr lang="pt-BR" dirty="0"/>
              <a:t>suas</a:t>
            </a:r>
            <a:r>
              <a:rPr lang="pt-BR" b="1" dirty="0">
                <a:solidFill>
                  <a:srgbClr val="7030A0"/>
                </a:solidFill>
              </a:rPr>
              <a:t> vizinhanças </a:t>
            </a:r>
            <a:r>
              <a:rPr lang="pt-BR" dirty="0"/>
              <a:t>e</a:t>
            </a:r>
            <a:r>
              <a:rPr lang="pt-BR" b="1" dirty="0">
                <a:solidFill>
                  <a:srgbClr val="7030A0"/>
                </a:solidFill>
              </a:rPr>
              <a:t> </a:t>
            </a:r>
            <a:r>
              <a:rPr lang="pt-BR" dirty="0"/>
              <a:t>a</a:t>
            </a:r>
            <a:r>
              <a:rPr lang="pt-BR" b="1" dirty="0">
                <a:solidFill>
                  <a:srgbClr val="7030A0"/>
                </a:solidFill>
              </a:rPr>
              <a:t> área de intersecção </a:t>
            </a:r>
            <a:r>
              <a:rPr lang="pt-BR" dirty="0"/>
              <a:t>entre eventos.</a:t>
            </a:r>
          </a:p>
          <a:p>
            <a:r>
              <a:rPr lang="pt-BR" b="1" dirty="0">
                <a:solidFill>
                  <a:srgbClr val="7030A0"/>
                </a:solidFill>
              </a:rPr>
              <a:t>Posicionamos os retângulos </a:t>
            </a:r>
            <a:r>
              <a:rPr lang="pt-BR" dirty="0"/>
              <a:t>dos eventos </a:t>
            </a:r>
            <a:r>
              <a:rPr lang="pt-BR" b="1" dirty="0">
                <a:solidFill>
                  <a:srgbClr val="7030A0"/>
                </a:solidFill>
              </a:rPr>
              <a:t>seguindo a ordem da projeção</a:t>
            </a:r>
            <a:r>
              <a:rPr lang="pt-BR" dirty="0"/>
              <a:t>; </a:t>
            </a:r>
          </a:p>
          <a:p>
            <a:r>
              <a:rPr lang="pt-BR" b="1" dirty="0">
                <a:solidFill>
                  <a:srgbClr val="7030A0"/>
                </a:solidFill>
              </a:rPr>
              <a:t>Alturas definidas iguais as respectivas áreas</a:t>
            </a:r>
            <a:r>
              <a:rPr lang="pt-BR" dirty="0"/>
              <a:t>;</a:t>
            </a:r>
          </a:p>
          <a:p>
            <a:r>
              <a:rPr lang="pt-BR" dirty="0"/>
              <a:t>Aplicamos uma </a:t>
            </a:r>
            <a:r>
              <a:rPr lang="pt-BR" b="1" dirty="0">
                <a:solidFill>
                  <a:srgbClr val="7030A0"/>
                </a:solidFill>
              </a:rPr>
              <a:t>técnica de otimização </a:t>
            </a:r>
            <a:r>
              <a:rPr lang="pt-BR" dirty="0"/>
              <a:t>para aproximar as </a:t>
            </a:r>
            <a:r>
              <a:rPr lang="pt-BR" b="1" dirty="0">
                <a:solidFill>
                  <a:srgbClr val="7030A0"/>
                </a:solidFill>
              </a:rPr>
              <a:t>intersecções verticais dos retângulos </a:t>
            </a:r>
            <a:r>
              <a:rPr lang="pt-BR" dirty="0"/>
              <a:t>com a </a:t>
            </a:r>
            <a:r>
              <a:rPr lang="pt-BR" b="1" dirty="0">
                <a:solidFill>
                  <a:srgbClr val="7030A0"/>
                </a:solidFill>
              </a:rPr>
              <a:t>intersecção dos polígonos dos eventos</a:t>
            </a:r>
            <a:r>
              <a:rPr lang="pt-BR" dirty="0"/>
              <a:t>.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8D373B07-F18D-46E3-B9CA-55CCC058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2330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7A4868-0471-4D30-AC8D-6E29FAE7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3. Representação Interna</a:t>
            </a:r>
            <a:endParaRPr lang="en-US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0E70058-E031-4C0E-899E-5A33A4C89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04" y="1426694"/>
            <a:ext cx="11519995" cy="2002306"/>
          </a:xfrm>
        </p:spPr>
      </p:pic>
      <p:pic>
        <p:nvPicPr>
          <p:cNvPr id="5" name="Espaço Reservado para Conteúdo 6">
            <a:extLst>
              <a:ext uri="{FF2B5EF4-FFF2-40B4-BE49-F238E27FC236}">
                <a16:creationId xmlns:a16="http://schemas.microsoft.com/office/drawing/2014/main" id="{1A3EC061-A32D-4F70-93E1-54E9AD857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1"/>
          <a:stretch/>
        </p:blipFill>
        <p:spPr>
          <a:xfrm>
            <a:off x="8939284" y="1426694"/>
            <a:ext cx="2916712" cy="2002306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2C11821-B83C-49D4-A789-432FC9FA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02FE460-E7D0-4CCD-9F72-B1B14D6C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23</a:t>
            </a:fld>
            <a:endParaRPr lang="en-US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8174C8F-201C-4960-B374-07FDAB160692}"/>
              </a:ext>
            </a:extLst>
          </p:cNvPr>
          <p:cNvSpPr txBox="1">
            <a:spLocks/>
          </p:cNvSpPr>
          <p:nvPr/>
        </p:nvSpPr>
        <p:spPr>
          <a:xfrm>
            <a:off x="336002" y="3429000"/>
            <a:ext cx="11519995" cy="292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Representação dos </a:t>
            </a:r>
            <a:r>
              <a:rPr lang="pt-BR" b="1" dirty="0">
                <a:solidFill>
                  <a:srgbClr val="7030A0"/>
                </a:solidFill>
              </a:rPr>
              <a:t>pontos internos de um evento </a:t>
            </a:r>
            <a:r>
              <a:rPr lang="pt-BR" dirty="0"/>
              <a:t>(opcional caso essa estrutura interna exista).</a:t>
            </a:r>
          </a:p>
          <a:p>
            <a:r>
              <a:rPr lang="pt-BR" dirty="0"/>
              <a:t>Para cada evento, </a:t>
            </a:r>
            <a:r>
              <a:rPr lang="pt-BR" b="1" dirty="0">
                <a:solidFill>
                  <a:srgbClr val="7030A0"/>
                </a:solidFill>
              </a:rPr>
              <a:t>pontos são projetados </a:t>
            </a:r>
            <a:r>
              <a:rPr lang="pt-BR" dirty="0"/>
              <a:t>de 2D para 1D e ordenados.</a:t>
            </a:r>
          </a:p>
          <a:p>
            <a:r>
              <a:rPr lang="pt-BR" b="1" dirty="0">
                <a:solidFill>
                  <a:srgbClr val="7030A0"/>
                </a:solidFill>
              </a:rPr>
              <a:t>Representados dentro do retângulo do respectivo evento</a:t>
            </a:r>
            <a:r>
              <a:rPr lang="pt-BR" dirty="0"/>
              <a:t>, posicionados horizontalmente de acordo com o tempo e verticalmente de acordo com a ordenação.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9BF2F519-C5AE-4290-B307-1DE81C5A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43758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977D3-BD73-4996-B95E-0C71A5C2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Posicionamento vertical: detalhes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14FCC28-F198-4D3E-9208-D1E53777E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Para cada par de eventos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temos uma </a:t>
                </a:r>
                <a:r>
                  <a:rPr lang="pt-BR" b="1" dirty="0">
                    <a:solidFill>
                      <a:srgbClr val="7030A0"/>
                    </a:solidFill>
                  </a:rPr>
                  <a:t>medida de intersecção espacial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. Para os respectivos retângulos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no gráfico, podemos </a:t>
                </a:r>
                <a:r>
                  <a:rPr lang="pt-BR" b="1" dirty="0">
                    <a:solidFill>
                      <a:srgbClr val="7030A0"/>
                    </a:solidFill>
                  </a:rPr>
                  <a:t>calcular a intersecção vertical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pt-BR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pt-BR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pt-BR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b="1" dirty="0">
                  <a:solidFill>
                    <a:srgbClr val="7030A0"/>
                  </a:solidFill>
                </a:endParaRPr>
              </a:p>
              <a:p>
                <a:r>
                  <a:rPr lang="pt-BR" dirty="0"/>
                  <a:t>Os retângulos devem </a:t>
                </a:r>
                <a:r>
                  <a:rPr lang="pt-BR" b="1" dirty="0">
                    <a:solidFill>
                      <a:srgbClr val="7030A0"/>
                    </a:solidFill>
                  </a:rPr>
                  <a:t>ter alturas iguais (ou próximas) as áreas</a:t>
                </a:r>
                <a:r>
                  <a:rPr lang="pt-BR" dirty="0"/>
                  <a:t> dos respectivos eventos.</a:t>
                </a:r>
              </a:p>
              <a:p>
                <a:r>
                  <a:rPr lang="pt-BR" dirty="0"/>
                  <a:t>Seja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o </a:t>
                </a:r>
                <a:r>
                  <a:rPr lang="pt-BR" b="1" dirty="0">
                    <a:solidFill>
                      <a:srgbClr val="7030A0"/>
                    </a:solidFill>
                  </a:rPr>
                  <a:t>ponto vertical médio </a:t>
                </a:r>
                <a:r>
                  <a:rPr lang="pt-BR" dirty="0"/>
                  <a:t>do retângulo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O problema consiste em otimizar os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mantendo a ordem vertical, para minimizar a soma das diferenças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pt-BR" dirty="0"/>
                  <a:t> para todo par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14FCC28-F198-4D3E-9208-D1E53777E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AF1DCD-A986-43C7-9155-309FFEB7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0935E72-F0D5-4898-B348-35950ED2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24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5398A70-DC6F-454E-BC0A-B21E33D44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59155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88706E-1861-4BF1-8FAA-0B8015F4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Posicionamento vertical: detalhes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021B2B-F549-4DC0-9A50-D54846342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Duas soluções apresentadas: </a:t>
            </a:r>
          </a:p>
          <a:p>
            <a:pPr lvl="1"/>
            <a:r>
              <a:rPr lang="pt-BR" dirty="0"/>
              <a:t>Heurística </a:t>
            </a:r>
            <a:r>
              <a:rPr lang="pt-BR" b="1" dirty="0">
                <a:solidFill>
                  <a:srgbClr val="7030A0"/>
                </a:solidFill>
              </a:rPr>
              <a:t>gulosa</a:t>
            </a:r>
            <a:r>
              <a:rPr lang="pt-BR" dirty="0"/>
              <a:t>,</a:t>
            </a:r>
          </a:p>
          <a:p>
            <a:pPr lvl="1"/>
            <a:r>
              <a:rPr lang="pt-BR" dirty="0"/>
              <a:t>Otimização </a:t>
            </a:r>
            <a:r>
              <a:rPr lang="pt-BR" b="1" dirty="0">
                <a:solidFill>
                  <a:srgbClr val="7030A0"/>
                </a:solidFill>
              </a:rPr>
              <a:t>convexa.</a:t>
            </a:r>
            <a:endParaRPr lang="pt-BR" dirty="0"/>
          </a:p>
          <a:p>
            <a:r>
              <a:rPr lang="pt-BR" dirty="0"/>
              <a:t>Também apresentamos uma </a:t>
            </a:r>
            <a:r>
              <a:rPr lang="pt-BR" b="1" dirty="0">
                <a:solidFill>
                  <a:srgbClr val="7030A0"/>
                </a:solidFill>
              </a:rPr>
              <a:t>divisão do problema </a:t>
            </a:r>
            <a:r>
              <a:rPr lang="pt-BR" dirty="0"/>
              <a:t>em </a:t>
            </a:r>
            <a:r>
              <a:rPr lang="pt-BR" dirty="0" err="1"/>
              <a:t>sub-problemas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D6AC4FE-D32E-48AF-A3CD-E874F042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5C015F3-AFC5-45AB-B60C-C62C2B83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25</a:t>
            </a:fld>
            <a:endParaRPr lang="en-US"/>
          </a:p>
        </p:txBody>
      </p:sp>
      <p:sp>
        <p:nvSpPr>
          <p:cNvPr id="18" name="Espaço Reservado para Data 17">
            <a:extLst>
              <a:ext uri="{FF2B5EF4-FFF2-40B4-BE49-F238E27FC236}">
                <a16:creationId xmlns:a16="http://schemas.microsoft.com/office/drawing/2014/main" id="{1CA5210D-0C9B-40FC-A26C-5E7B0493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16563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DDFB1-8A0D-41B1-8CA4-99EC45B3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Heurística Gulosa</a:t>
            </a:r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784856-6F21-4598-BC02-5D3C2DCC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324702-1565-4AEB-B089-278145F4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26</a:t>
            </a:fld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FE49E1-B9E4-4A17-9733-BCB9D6B0CDA8}"/>
              </a:ext>
            </a:extLst>
          </p:cNvPr>
          <p:cNvSpPr txBox="1"/>
          <p:nvPr/>
        </p:nvSpPr>
        <p:spPr>
          <a:xfrm>
            <a:off x="689741" y="1401090"/>
            <a:ext cx="107923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Método</a:t>
            </a:r>
            <a:r>
              <a:rPr lang="pt-BR" sz="2800" b="1" dirty="0">
                <a:solidFill>
                  <a:srgbClr val="7030A0"/>
                </a:solidFill>
              </a:rPr>
              <a:t> rápido </a:t>
            </a:r>
            <a:r>
              <a:rPr lang="pt-BR" sz="2800" dirty="0"/>
              <a:t>e que encontra soluções próximas da solução ótima.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Consiste em iterar os eventos de acordo com a ordem, e </a:t>
            </a:r>
            <a:r>
              <a:rPr lang="pt-BR" sz="2800" b="1" dirty="0">
                <a:solidFill>
                  <a:srgbClr val="7030A0"/>
                </a:solidFill>
              </a:rPr>
              <a:t>minimizar o erro em cada etapa</a:t>
            </a:r>
            <a:r>
              <a:rPr lang="pt-BR" sz="2800" dirty="0"/>
              <a:t>, posicionando o retângulo de forma que a intersecção com o anterior seja totalmente representada.</a:t>
            </a:r>
          </a:p>
        </p:txBody>
      </p:sp>
      <p:sp>
        <p:nvSpPr>
          <p:cNvPr id="16" name="Espaço Reservado para Data 15">
            <a:extLst>
              <a:ext uri="{FF2B5EF4-FFF2-40B4-BE49-F238E27FC236}">
                <a16:creationId xmlns:a16="http://schemas.microsoft.com/office/drawing/2014/main" id="{95CB0DF3-317E-4C9C-BFBA-C5E53C772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52514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DDFB1-8A0D-41B1-8CA4-99EC45B3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Heurística Gulosa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390A07-4AF6-4488-92F5-73C97B08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9" y="3152213"/>
            <a:ext cx="2359397" cy="234904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365F53-77C5-4BB3-8837-7DDE53B6E2B5}"/>
              </a:ext>
            </a:extLst>
          </p:cNvPr>
          <p:cNvSpPr txBox="1"/>
          <p:nvPr/>
        </p:nvSpPr>
        <p:spPr>
          <a:xfrm>
            <a:off x="522715" y="5364782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Situação espacial a ser representada e a ordem dos eventos</a:t>
            </a:r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784856-6F21-4598-BC02-5D3C2DCC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324702-1565-4AEB-B089-278145F4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27</a:t>
            </a:fld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FE49E1-B9E4-4A17-9733-BCB9D6B0CDA8}"/>
              </a:ext>
            </a:extLst>
          </p:cNvPr>
          <p:cNvSpPr txBox="1"/>
          <p:nvPr/>
        </p:nvSpPr>
        <p:spPr>
          <a:xfrm>
            <a:off x="689741" y="1401090"/>
            <a:ext cx="107923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Método</a:t>
            </a:r>
            <a:r>
              <a:rPr lang="pt-BR" sz="2800" b="1" dirty="0">
                <a:solidFill>
                  <a:srgbClr val="7030A0"/>
                </a:solidFill>
              </a:rPr>
              <a:t> rápido </a:t>
            </a:r>
            <a:r>
              <a:rPr lang="pt-BR" sz="2800" dirty="0"/>
              <a:t>e que encontra soluções próximas da solução ótima.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Consiste em iterar os eventos de acordo com a ordem, e </a:t>
            </a:r>
            <a:r>
              <a:rPr lang="pt-BR" sz="2800" b="1" dirty="0">
                <a:solidFill>
                  <a:srgbClr val="7030A0"/>
                </a:solidFill>
              </a:rPr>
              <a:t>minimizar o erro em cada etapa</a:t>
            </a:r>
            <a:r>
              <a:rPr lang="pt-BR" sz="2800" dirty="0"/>
              <a:t>, posicionando o retângulo de forma que a intersecção com o anterior seja totalmente representada.</a:t>
            </a:r>
          </a:p>
        </p:txBody>
      </p:sp>
      <p:sp>
        <p:nvSpPr>
          <p:cNvPr id="15" name="Espaço Reservado para Data 14">
            <a:extLst>
              <a:ext uri="{FF2B5EF4-FFF2-40B4-BE49-F238E27FC236}">
                <a16:creationId xmlns:a16="http://schemas.microsoft.com/office/drawing/2014/main" id="{92BAAF28-88C7-482E-A3F9-5C119C14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89277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DDFB1-8A0D-41B1-8CA4-99EC45B3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Heurística Gulosa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390A07-4AF6-4488-92F5-73C97B08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9" y="3152213"/>
            <a:ext cx="2359397" cy="23490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D7BDE2-9F1E-4D33-B1C8-39D028882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02"/>
          <a:stretch/>
        </p:blipFill>
        <p:spPr>
          <a:xfrm>
            <a:off x="3736603" y="3145706"/>
            <a:ext cx="2359397" cy="249854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365F53-77C5-4BB3-8837-7DDE53B6E2B5}"/>
              </a:ext>
            </a:extLst>
          </p:cNvPr>
          <p:cNvSpPr txBox="1"/>
          <p:nvPr/>
        </p:nvSpPr>
        <p:spPr>
          <a:xfrm>
            <a:off x="522715" y="5364782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Situação espacial a ser representada e a ordem dos eventos</a:t>
            </a:r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B42BE6-2502-4B4E-A5D7-A545BA8C5D98}"/>
              </a:ext>
            </a:extLst>
          </p:cNvPr>
          <p:cNvSpPr txBox="1"/>
          <p:nvPr/>
        </p:nvSpPr>
        <p:spPr>
          <a:xfrm>
            <a:off x="3599372" y="5433020"/>
            <a:ext cx="271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Posiciona o primeiro evento no eixo y = 0</a:t>
            </a:r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784856-6F21-4598-BC02-5D3C2DCC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324702-1565-4AEB-B089-278145F4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28</a:t>
            </a:fld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FE49E1-B9E4-4A17-9733-BCB9D6B0CDA8}"/>
              </a:ext>
            </a:extLst>
          </p:cNvPr>
          <p:cNvSpPr txBox="1"/>
          <p:nvPr/>
        </p:nvSpPr>
        <p:spPr>
          <a:xfrm>
            <a:off x="689741" y="1401090"/>
            <a:ext cx="107923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Método</a:t>
            </a:r>
            <a:r>
              <a:rPr lang="pt-BR" sz="2800" b="1" dirty="0">
                <a:solidFill>
                  <a:srgbClr val="7030A0"/>
                </a:solidFill>
              </a:rPr>
              <a:t> rápido </a:t>
            </a:r>
            <a:r>
              <a:rPr lang="pt-BR" sz="2800" dirty="0"/>
              <a:t>e que encontra soluções próximas da solução ótima.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Consiste em iterar os eventos de acordo com a ordem, e </a:t>
            </a:r>
            <a:r>
              <a:rPr lang="pt-BR" sz="2800" b="1" dirty="0">
                <a:solidFill>
                  <a:srgbClr val="7030A0"/>
                </a:solidFill>
              </a:rPr>
              <a:t>minimizar o erro em cada etapa</a:t>
            </a:r>
            <a:r>
              <a:rPr lang="pt-BR" sz="2800" dirty="0"/>
              <a:t>, posicionando o retângulo de forma que a intersecção com o anterior seja totalmente representada.</a:t>
            </a:r>
          </a:p>
        </p:txBody>
      </p:sp>
      <p:sp>
        <p:nvSpPr>
          <p:cNvPr id="15" name="Espaço Reservado para Data 14">
            <a:extLst>
              <a:ext uri="{FF2B5EF4-FFF2-40B4-BE49-F238E27FC236}">
                <a16:creationId xmlns:a16="http://schemas.microsoft.com/office/drawing/2014/main" id="{3A607F5C-EFD7-4177-BE29-BE156F3B6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8114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DDFB1-8A0D-41B1-8CA4-99EC45B3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Heurística Gulosa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390A07-4AF6-4488-92F5-73C97B08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9" y="3152213"/>
            <a:ext cx="2359397" cy="23490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D7BDE2-9F1E-4D33-B1C8-39D028882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02"/>
          <a:stretch/>
        </p:blipFill>
        <p:spPr>
          <a:xfrm>
            <a:off x="3736603" y="3145706"/>
            <a:ext cx="2359397" cy="249854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365F53-77C5-4BB3-8837-7DDE53B6E2B5}"/>
              </a:ext>
            </a:extLst>
          </p:cNvPr>
          <p:cNvSpPr txBox="1"/>
          <p:nvPr/>
        </p:nvSpPr>
        <p:spPr>
          <a:xfrm>
            <a:off x="522715" y="5364782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Situação espacial a ser representada e a ordem dos eventos</a:t>
            </a: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DDDDDA4-4287-4A78-BF69-3A288C230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82" r="33210"/>
          <a:stretch/>
        </p:blipFill>
        <p:spPr>
          <a:xfrm>
            <a:off x="6493529" y="3138565"/>
            <a:ext cx="2251882" cy="249854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B42BE6-2502-4B4E-A5D7-A545BA8C5D98}"/>
              </a:ext>
            </a:extLst>
          </p:cNvPr>
          <p:cNvSpPr txBox="1"/>
          <p:nvPr/>
        </p:nvSpPr>
        <p:spPr>
          <a:xfrm>
            <a:off x="3599372" y="5433020"/>
            <a:ext cx="271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Posiciona o primeiro evento no eixo y = 0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0EBE3C5-BACA-4F05-A158-61CFF6AB7AF6}"/>
              </a:ext>
            </a:extLst>
          </p:cNvPr>
          <p:cNvSpPr txBox="1"/>
          <p:nvPr/>
        </p:nvSpPr>
        <p:spPr>
          <a:xfrm>
            <a:off x="6159656" y="5433020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Adiciona o segundo representando a intersecção espacial</a:t>
            </a:r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784856-6F21-4598-BC02-5D3C2DCC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324702-1565-4AEB-B089-278145F4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29</a:t>
            </a:fld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FE49E1-B9E4-4A17-9733-BCB9D6B0CDA8}"/>
              </a:ext>
            </a:extLst>
          </p:cNvPr>
          <p:cNvSpPr txBox="1"/>
          <p:nvPr/>
        </p:nvSpPr>
        <p:spPr>
          <a:xfrm>
            <a:off x="689741" y="1401090"/>
            <a:ext cx="107923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Método</a:t>
            </a:r>
            <a:r>
              <a:rPr lang="pt-BR" sz="2800" b="1" dirty="0">
                <a:solidFill>
                  <a:srgbClr val="7030A0"/>
                </a:solidFill>
              </a:rPr>
              <a:t> rápido </a:t>
            </a:r>
            <a:r>
              <a:rPr lang="pt-BR" sz="2800" dirty="0"/>
              <a:t>e que encontra soluções próximas da solução ótima.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Consiste em iterar os eventos de acordo com a ordem, e </a:t>
            </a:r>
            <a:r>
              <a:rPr lang="pt-BR" sz="2800" b="1" dirty="0">
                <a:solidFill>
                  <a:srgbClr val="7030A0"/>
                </a:solidFill>
              </a:rPr>
              <a:t>minimizar o erro em cada etapa</a:t>
            </a:r>
            <a:r>
              <a:rPr lang="pt-BR" sz="2800" dirty="0"/>
              <a:t>, posicionando o retângulo de forma que a intersecção com o anterior seja totalmente representada.</a:t>
            </a:r>
          </a:p>
        </p:txBody>
      </p:sp>
      <p:sp>
        <p:nvSpPr>
          <p:cNvPr id="15" name="Espaço Reservado para Data 14">
            <a:extLst>
              <a:ext uri="{FF2B5EF4-FFF2-40B4-BE49-F238E27FC236}">
                <a16:creationId xmlns:a16="http://schemas.microsoft.com/office/drawing/2014/main" id="{6C90231E-DC02-4C42-8B16-5C9496329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5153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C62709-1BA5-4C5D-842A-776577F7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C4C3BE-F7B3-4620-8556-071A13C56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746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DDFB1-8A0D-41B1-8CA4-99EC45B3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Heurística Gulosa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390A07-4AF6-4488-92F5-73C97B08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9" y="3152213"/>
            <a:ext cx="2359397" cy="23490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D7BDE2-9F1E-4D33-B1C8-39D028882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102"/>
          <a:stretch/>
        </p:blipFill>
        <p:spPr>
          <a:xfrm>
            <a:off x="3736603" y="3145706"/>
            <a:ext cx="2359397" cy="249854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365F53-77C5-4BB3-8837-7DDE53B6E2B5}"/>
              </a:ext>
            </a:extLst>
          </p:cNvPr>
          <p:cNvSpPr txBox="1"/>
          <p:nvPr/>
        </p:nvSpPr>
        <p:spPr>
          <a:xfrm>
            <a:off x="522715" y="5364782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Situação espacial a ser representada e a ordem dos eventos</a:t>
            </a: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1FDD89-A55F-4DF0-AB7A-8B138197F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92"/>
          <a:stretch/>
        </p:blipFill>
        <p:spPr>
          <a:xfrm>
            <a:off x="9142940" y="3143159"/>
            <a:ext cx="2251883" cy="24985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DDDDA4-4287-4A78-BF69-3A288C230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82" r="33210"/>
          <a:stretch/>
        </p:blipFill>
        <p:spPr>
          <a:xfrm>
            <a:off x="6493529" y="3138565"/>
            <a:ext cx="2251882" cy="249854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B42BE6-2502-4B4E-A5D7-A545BA8C5D98}"/>
              </a:ext>
            </a:extLst>
          </p:cNvPr>
          <p:cNvSpPr txBox="1"/>
          <p:nvPr/>
        </p:nvSpPr>
        <p:spPr>
          <a:xfrm>
            <a:off x="3599372" y="5433020"/>
            <a:ext cx="271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Posiciona o primeiro evento no eixo y = 0</a:t>
            </a:r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0EBE3C5-BACA-4F05-A158-61CFF6AB7AF6}"/>
              </a:ext>
            </a:extLst>
          </p:cNvPr>
          <p:cNvSpPr txBox="1"/>
          <p:nvPr/>
        </p:nvSpPr>
        <p:spPr>
          <a:xfrm>
            <a:off x="6159656" y="5433020"/>
            <a:ext cx="2715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Adiciona o segundo representando a intersecção espacial</a:t>
            </a:r>
            <a:endParaRPr lang="en-US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BF1766-3210-47B8-8F6E-780E9DDEED00}"/>
              </a:ext>
            </a:extLst>
          </p:cNvPr>
          <p:cNvSpPr txBox="1"/>
          <p:nvPr/>
        </p:nvSpPr>
        <p:spPr>
          <a:xfrm>
            <a:off x="8766193" y="5433020"/>
            <a:ext cx="271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Posiciona os seguintes da mesma forma</a:t>
            </a:r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784856-6F21-4598-BC02-5D3C2DCC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324702-1565-4AEB-B089-278145F4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30</a:t>
            </a:fld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FE49E1-B9E4-4A17-9733-BCB9D6B0CDA8}"/>
              </a:ext>
            </a:extLst>
          </p:cNvPr>
          <p:cNvSpPr txBox="1"/>
          <p:nvPr/>
        </p:nvSpPr>
        <p:spPr>
          <a:xfrm>
            <a:off x="689741" y="1401090"/>
            <a:ext cx="107923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Método</a:t>
            </a:r>
            <a:r>
              <a:rPr lang="pt-BR" sz="2800" b="1" dirty="0">
                <a:solidFill>
                  <a:srgbClr val="7030A0"/>
                </a:solidFill>
              </a:rPr>
              <a:t> rápido </a:t>
            </a:r>
            <a:r>
              <a:rPr lang="pt-BR" sz="2800" dirty="0"/>
              <a:t>e que encontra soluções próximas da solução ótima.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Consiste em iterar os eventos de acordo com a ordem, e </a:t>
            </a:r>
            <a:r>
              <a:rPr lang="pt-BR" sz="2800" b="1" dirty="0">
                <a:solidFill>
                  <a:srgbClr val="7030A0"/>
                </a:solidFill>
              </a:rPr>
              <a:t>minimizar o erro em cada etapa</a:t>
            </a:r>
            <a:r>
              <a:rPr lang="pt-BR" sz="2800" dirty="0"/>
              <a:t>, posicionando o retângulo de forma que a intersecção com o anterior seja totalmente representada.</a:t>
            </a:r>
          </a:p>
        </p:txBody>
      </p:sp>
      <p:sp>
        <p:nvSpPr>
          <p:cNvPr id="15" name="Espaço Reservado para Data 14">
            <a:extLst>
              <a:ext uri="{FF2B5EF4-FFF2-40B4-BE49-F238E27FC236}">
                <a16:creationId xmlns:a16="http://schemas.microsoft.com/office/drawing/2014/main" id="{F8270D16-45BB-4748-B8AA-97076B2B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21912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31C5C-83C4-4AE3-BFFB-CC6113FD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convexa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4872017-7ED1-43AE-805A-D4669839C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Utilizando da diferença quadrática, definimos o objetivo a ser minimizado: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pt-BR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pt-BR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pt-BR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dirty="0"/>
                  <a:t> é uma </a:t>
                </a:r>
                <a:r>
                  <a:rPr lang="pt-BR" b="1" dirty="0">
                    <a:solidFill>
                      <a:srgbClr val="7030A0"/>
                    </a:solidFill>
                  </a:rPr>
                  <a:t>função linear por partes</a:t>
                </a:r>
                <a:r>
                  <a:rPr lang="pt-BR" dirty="0"/>
                  <a:t>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 dessa forma variáveis binárias foram utilizadas para representar a expressão, se tornando um problema de </a:t>
                </a:r>
                <a:r>
                  <a:rPr lang="pt-BR" b="1" dirty="0">
                    <a:solidFill>
                      <a:srgbClr val="7030A0"/>
                    </a:solidFill>
                  </a:rPr>
                  <a:t>Programação Quadrática Mista Inteira</a:t>
                </a:r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4872017-7ED1-43AE-805A-D4669839C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9B85A15-C7A1-4A9A-B305-6040ED692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7F40DD-59A7-4AF5-9886-70CD55ED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31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A430CE2-4998-4114-A01A-A870F35C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61299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D95C3-7D10-4BC5-B97D-2E8F6BBD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convexa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4B943D7-28D6-4A84-8985-7336BF9F2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São propostas </a:t>
                </a:r>
                <a:r>
                  <a:rPr lang="pt-BR" b="1" dirty="0">
                    <a:solidFill>
                      <a:srgbClr val="7030A0"/>
                    </a:solidFill>
                  </a:rPr>
                  <a:t>variações da otimização convexa.</a:t>
                </a:r>
              </a:p>
              <a:p>
                <a:r>
                  <a:rPr lang="pt-BR" b="1" dirty="0">
                    <a:solidFill>
                      <a:srgbClr val="7030A0"/>
                    </a:solidFill>
                  </a:rPr>
                  <a:t>Relaxando as alturas de retângulos </a:t>
                </a:r>
                <a:r>
                  <a:rPr lang="pt-BR" dirty="0"/>
                  <a:t>adicionando as variáveis de decisão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 restrições para limita-las. </a:t>
                </a:r>
              </a:p>
              <a:p>
                <a:r>
                  <a:rPr lang="pt-BR" dirty="0"/>
                  <a:t>Adicionando uma função indicadora nas parcelas da função objetivo para </a:t>
                </a:r>
                <a:r>
                  <a:rPr lang="pt-BR" b="1" dirty="0">
                    <a:solidFill>
                      <a:srgbClr val="7030A0"/>
                    </a:solidFill>
                  </a:rPr>
                  <a:t>ignorar as parcelas </a:t>
                </a:r>
                <a:r>
                  <a:rPr lang="pt-BR" dirty="0"/>
                  <a:t>em que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pt-BR" dirty="0"/>
                  <a:t> ou seja, se não há intersecção no espaço, não há preocupação que essa intersecção também não exista no retângulos.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4B943D7-28D6-4A84-8985-7336BF9F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32220ED-90E0-4718-BE21-A3955BA81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2FA23E-B78D-4B20-B0C6-D7437D5F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32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48CBD71-2361-4584-94DA-1C548603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88850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7F2D5-3484-4067-AE91-1A2D085F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Separação em subconjuntos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7C7D12-CF3A-4192-9DA5-803554FE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É vantajoso</a:t>
            </a:r>
            <a:r>
              <a:rPr lang="pt-BR" b="1" dirty="0">
                <a:solidFill>
                  <a:srgbClr val="2892D7"/>
                </a:solidFill>
              </a:rPr>
              <a:t> </a:t>
            </a:r>
            <a:r>
              <a:rPr lang="pt-BR" b="1" dirty="0">
                <a:solidFill>
                  <a:srgbClr val="7030A0"/>
                </a:solidFill>
              </a:rPr>
              <a:t>separar os eventos em subconjuntos que se intersectam</a:t>
            </a:r>
            <a:r>
              <a:rPr lang="pt-BR" dirty="0"/>
              <a:t>, para obter problemas menores fáceis de se resolver.</a:t>
            </a:r>
          </a:p>
          <a:p>
            <a:r>
              <a:rPr lang="pt-BR" dirty="0"/>
              <a:t>Para unir os resultados dos subconjuntos basta </a:t>
            </a:r>
            <a:r>
              <a:rPr lang="pt-BR" b="1" dirty="0">
                <a:solidFill>
                  <a:srgbClr val="7030A0"/>
                </a:solidFill>
              </a:rPr>
              <a:t>posiciona-los de forma sequencial.</a:t>
            </a:r>
          </a:p>
          <a:p>
            <a:r>
              <a:rPr lang="pt-BR" dirty="0"/>
              <a:t>Dois eventos pertencem a um mesmo subconjunto se, e somente se: </a:t>
            </a:r>
            <a:r>
              <a:rPr lang="pt-BR" b="1" dirty="0">
                <a:solidFill>
                  <a:srgbClr val="7030A0"/>
                </a:solidFill>
              </a:rPr>
              <a:t>eles se intersectam </a:t>
            </a:r>
            <a:r>
              <a:rPr lang="pt-BR" dirty="0"/>
              <a:t>ou </a:t>
            </a:r>
            <a:r>
              <a:rPr lang="en-US" b="1" dirty="0" err="1">
                <a:solidFill>
                  <a:srgbClr val="7030A0"/>
                </a:solidFill>
              </a:rPr>
              <a:t>existe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uma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sequência</a:t>
            </a:r>
            <a:r>
              <a:rPr lang="en-US" b="1" dirty="0">
                <a:solidFill>
                  <a:srgbClr val="7030A0"/>
                </a:solidFill>
              </a:rPr>
              <a:t> de </a:t>
            </a:r>
            <a:r>
              <a:rPr lang="en-US" b="1" dirty="0" err="1">
                <a:solidFill>
                  <a:srgbClr val="7030A0"/>
                </a:solidFill>
              </a:rPr>
              <a:t>eventos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que </a:t>
            </a:r>
            <a:r>
              <a:rPr lang="en-US" dirty="0" err="1"/>
              <a:t>ligam-os</a:t>
            </a:r>
            <a:r>
              <a:rPr lang="en-US" dirty="0"/>
              <a:t> por </a:t>
            </a:r>
            <a:r>
              <a:rPr lang="en-US" dirty="0" err="1"/>
              <a:t>meio</a:t>
            </a:r>
            <a:r>
              <a:rPr lang="en-US" dirty="0"/>
              <a:t> de </a:t>
            </a:r>
            <a:r>
              <a:rPr lang="en-US" dirty="0" err="1"/>
              <a:t>intersecções</a:t>
            </a:r>
            <a:r>
              <a:rPr lang="en-US" dirty="0"/>
              <a:t>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150818-B835-4092-89C8-4431DB5B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93D641C-55F3-47FB-9F93-E765D7A4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33</a:t>
            </a:fld>
            <a:endParaRPr lang="en-US"/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38A32B5A-8F90-430F-A433-9245EC19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42935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7F2D5-3484-4067-AE91-1A2D085F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Separação em subconjuntos</a:t>
            </a:r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7150818-B835-4092-89C8-4431DB5B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93D641C-55F3-47FB-9F93-E765D7A4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34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26934D-B1DE-405B-ADF2-0EE615A67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84"/>
          <a:stretch/>
        </p:blipFill>
        <p:spPr>
          <a:xfrm>
            <a:off x="2612541" y="2006294"/>
            <a:ext cx="2531528" cy="28454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21805FC-BBA2-42B4-905B-CFD89890C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4"/>
          <a:stretch/>
        </p:blipFill>
        <p:spPr>
          <a:xfrm>
            <a:off x="6511071" y="2114363"/>
            <a:ext cx="2520000" cy="2629274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2822E2B7-E268-4BCB-91DB-B90E5BD3294F}"/>
              </a:ext>
            </a:extLst>
          </p:cNvPr>
          <p:cNvSpPr/>
          <p:nvPr/>
        </p:nvSpPr>
        <p:spPr>
          <a:xfrm>
            <a:off x="5432709" y="3217898"/>
            <a:ext cx="789722" cy="211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A1A29204-3D2C-4920-9531-58E8A2526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15492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840B9A6-FFA0-4AE8-9F19-C7C24449D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Implementações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FAFEE97-998A-4EDE-B15D-094EFB690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450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4B842-1B59-46D7-9FE1-D28D5F94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 de visualização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ED60E1E-39CD-4F2A-A9F8-EBEBC4F2F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361" y="1690688"/>
            <a:ext cx="8471277" cy="4094451"/>
          </a:xfr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750D64-4DD8-48FA-8E55-7A5B9445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8F5836F-5464-4E1D-A388-29116905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36</a:t>
            </a:fld>
            <a:endParaRPr lang="en-US"/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6D51BA20-03F6-42D6-A50A-F9544D74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1435248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167EF-CADF-4613-B6A1-CDFE2A89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 de avaliação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A0373B-225A-4D36-BD5A-0CAD2D01A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0D11D7-B5A0-4C0E-8960-AB41B8066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F8FA26-F5AF-4096-9B2C-8FF855A4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37</a:t>
            </a:fld>
            <a:endParaRPr lang="en-US"/>
          </a:p>
        </p:txBody>
      </p:sp>
      <p:pic>
        <p:nvPicPr>
          <p:cNvPr id="6" name="Espaço Reservado para Conteúdo 6">
            <a:extLst>
              <a:ext uri="{FF2B5EF4-FFF2-40B4-BE49-F238E27FC236}">
                <a16:creationId xmlns:a16="http://schemas.microsoft.com/office/drawing/2014/main" id="{9B30B291-9BA5-4A66-9B18-071534A3D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988" y="1690688"/>
            <a:ext cx="8356022" cy="4094451"/>
          </a:xfrm>
          <a:prstGeom prst="rect">
            <a:avLst/>
          </a:prstGeom>
        </p:spPr>
      </p:pic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F5DB8EA4-4FFD-4C2C-A593-3C7E6DF2D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622514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28871C5-B63A-44DC-94BB-0D5FA3EB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Avaliação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F05B21B-D418-4866-99FB-BE955BBF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836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CF3A6-7146-435C-BA44-49E8970A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do método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0098EF7-5079-49F4-B367-4C215A8372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Desejamos avaliar quão boa é a </a:t>
                </a:r>
                <a:r>
                  <a:rPr lang="pt-BR" b="1" dirty="0">
                    <a:solidFill>
                      <a:srgbClr val="7030A0"/>
                    </a:solidFill>
                  </a:rPr>
                  <a:t>representação</a:t>
                </a:r>
                <a:r>
                  <a:rPr lang="pt-BR" b="1" dirty="0">
                    <a:solidFill>
                      <a:srgbClr val="2892D7"/>
                    </a:solidFill>
                  </a:rPr>
                  <a:t> </a:t>
                </a:r>
                <a:r>
                  <a:rPr lang="pt-BR" b="1" dirty="0">
                    <a:solidFill>
                      <a:srgbClr val="7030A0"/>
                    </a:solidFill>
                  </a:rPr>
                  <a:t>espacial</a:t>
                </a:r>
                <a:r>
                  <a:rPr lang="pt-BR" b="1" dirty="0">
                    <a:solidFill>
                      <a:srgbClr val="2892D7"/>
                    </a:solidFill>
                  </a:rPr>
                  <a:t> </a:t>
                </a:r>
                <a:r>
                  <a:rPr lang="pt-BR" b="1" dirty="0">
                    <a:solidFill>
                      <a:srgbClr val="7030A0"/>
                    </a:solidFill>
                  </a:rPr>
                  <a:t>dos dados </a:t>
                </a:r>
                <a:r>
                  <a:rPr lang="pt-BR" dirty="0"/>
                  <a:t>obtida no algoritmo de posicionamento vertical. </a:t>
                </a:r>
              </a:p>
              <a:p>
                <a:r>
                  <a:rPr lang="pt-BR" b="1" dirty="0">
                    <a:solidFill>
                      <a:srgbClr val="7030A0"/>
                    </a:solidFill>
                  </a:rPr>
                  <a:t>Preservação de distâncias: </a:t>
                </a:r>
                <a:r>
                  <a:rPr lang="pt-BR" dirty="0"/>
                  <a:t>a </a:t>
                </a:r>
                <a:r>
                  <a:rPr lang="pt-BR" b="1" dirty="0">
                    <a:solidFill>
                      <a:srgbClr val="7030A0"/>
                    </a:solidFill>
                  </a:rPr>
                  <a:t>distância euclidiana </a:t>
                </a:r>
                <a:r>
                  <a:rPr lang="pt-BR" dirty="0"/>
                  <a:t>entre os centros dos </a:t>
                </a:r>
                <a:r>
                  <a:rPr lang="pt-BR" b="1" dirty="0">
                    <a:solidFill>
                      <a:srgbClr val="7030A0"/>
                    </a:solidFill>
                  </a:rPr>
                  <a:t>eventos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 próxima a </a:t>
                </a:r>
                <a:r>
                  <a:rPr lang="pt-BR" b="1" dirty="0">
                    <a:solidFill>
                      <a:srgbClr val="7030A0"/>
                    </a:solidFill>
                  </a:rPr>
                  <a:t>distância vertical </a:t>
                </a:r>
                <a:r>
                  <a:rPr lang="pt-BR" dirty="0"/>
                  <a:t>entre os </a:t>
                </a:r>
                <a:r>
                  <a:rPr lang="pt-BR" b="1" dirty="0">
                    <a:solidFill>
                      <a:srgbClr val="7030A0"/>
                    </a:solidFill>
                  </a:rPr>
                  <a:t>retângulos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?</a:t>
                </a:r>
              </a:p>
              <a:p>
                <a:r>
                  <a:rPr lang="pt-BR" b="1" dirty="0">
                    <a:solidFill>
                      <a:srgbClr val="7030A0"/>
                    </a:solidFill>
                  </a:rPr>
                  <a:t>Preservação de vizinhanças:</a:t>
                </a:r>
                <a:r>
                  <a:rPr lang="pt-BR" b="1" dirty="0">
                    <a:solidFill>
                      <a:srgbClr val="2892D7"/>
                    </a:solidFill>
                  </a:rPr>
                  <a:t> </a:t>
                </a:r>
                <a:r>
                  <a:rPr lang="pt-BR" dirty="0"/>
                  <a:t>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b="1" dirty="0">
                    <a:solidFill>
                      <a:srgbClr val="2892D7"/>
                    </a:solidFill>
                  </a:rPr>
                  <a:t> </a:t>
                </a:r>
                <a:r>
                  <a:rPr lang="pt-BR" b="1" dirty="0">
                    <a:solidFill>
                      <a:srgbClr val="7030A0"/>
                    </a:solidFill>
                  </a:rPr>
                  <a:t>eventos mais próximos </a:t>
                </a:r>
                <a:r>
                  <a:rPr lang="pt-BR" dirty="0"/>
                  <a:t>do centro do evento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 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b="1" dirty="0">
                    <a:solidFill>
                      <a:srgbClr val="2892D7"/>
                    </a:solidFill>
                  </a:rPr>
                  <a:t> </a:t>
                </a:r>
                <a:r>
                  <a:rPr lang="pt-BR" b="1" dirty="0">
                    <a:solidFill>
                      <a:srgbClr val="7030A0"/>
                    </a:solidFill>
                  </a:rPr>
                  <a:t>retângulos mais próximos</a:t>
                </a:r>
                <a:r>
                  <a:rPr lang="pt-BR" b="1" dirty="0">
                    <a:solidFill>
                      <a:srgbClr val="2892D7"/>
                    </a:solidFill>
                  </a:rPr>
                  <a:t> </a:t>
                </a:r>
                <a:r>
                  <a:rPr lang="pt-BR" dirty="0"/>
                  <a:t>do retângulo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são os mesmos?</a:t>
                </a:r>
              </a:p>
              <a:p>
                <a:r>
                  <a:rPr lang="pt-BR" b="1" dirty="0">
                    <a:solidFill>
                      <a:srgbClr val="7030A0"/>
                    </a:solidFill>
                  </a:rPr>
                  <a:t>Preservação de intersecções: </a:t>
                </a:r>
                <a:r>
                  <a:rPr lang="pt-BR" dirty="0"/>
                  <a:t>as intersecções são bem representadas?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0098EF7-5079-49F4-B367-4C215A8372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8AF442-48F9-4F78-9BDA-33E0381E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A1787F-D97D-47FA-8DA3-38DDFD0A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39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450AAF-584A-47FC-BF5D-0AC7404B0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9201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005994-0B3B-424B-8578-96F6265D4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espaço-temporais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5CFED87-5682-459E-9C00-3D3C664F7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4293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Dados com informação espacial (2D) e temporal.</a:t>
            </a:r>
          </a:p>
          <a:p>
            <a:pPr algn="just"/>
            <a:r>
              <a:rPr lang="pt-BR" dirty="0"/>
              <a:t>Com o </a:t>
            </a:r>
            <a:r>
              <a:rPr lang="pt-BR" b="1" dirty="0">
                <a:solidFill>
                  <a:srgbClr val="7030A0"/>
                </a:solidFill>
              </a:rPr>
              <a:t>avanço tecnológico</a:t>
            </a:r>
            <a:r>
              <a:rPr lang="pt-BR" dirty="0"/>
              <a:t>, grande quantidade de dados vem sendo coletada: dados de GPS  de celulares, sensores remotos para medições meteorológicas e sensores para medições do trânsito.</a:t>
            </a:r>
          </a:p>
          <a:p>
            <a:pPr algn="just"/>
            <a:r>
              <a:rPr lang="pt-BR" dirty="0"/>
              <a:t>São </a:t>
            </a:r>
            <a:r>
              <a:rPr lang="pt-BR" b="1" dirty="0">
                <a:solidFill>
                  <a:srgbClr val="7030A0"/>
                </a:solidFill>
              </a:rPr>
              <a:t>aplicados em diversas áreas </a:t>
            </a:r>
            <a:r>
              <a:rPr lang="pt-BR" dirty="0"/>
              <a:t>como: mobilidade humana, assistência médica, sismologia e meteorologia.</a:t>
            </a:r>
          </a:p>
          <a:p>
            <a:pPr algn="just"/>
            <a:r>
              <a:rPr lang="pt-BR" dirty="0"/>
              <a:t>Apresentam estrutura complexa que podem ser melhores interpretadas com o auxílio de visualizações.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F53EDB1-8A8D-4D03-B7B7-8DF6FD8A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1575E36-1EC1-4D79-B832-14D05297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4</a:t>
            </a:fld>
            <a:endParaRPr lang="en-US"/>
          </a:p>
        </p:txBody>
      </p:sp>
      <p:pic>
        <p:nvPicPr>
          <p:cNvPr id="6" name="Espaço Reservado para Conteúdo 4" descr="Vista de um carro&#10;&#10;Descrição gerada automaticamente com confiança média">
            <a:extLst>
              <a:ext uri="{FF2B5EF4-FFF2-40B4-BE49-F238E27FC236}">
                <a16:creationId xmlns:a16="http://schemas.microsoft.com/office/drawing/2014/main" id="{4623079D-BBC3-461A-AFBF-1ECDE86D0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9" r="8257"/>
          <a:stretch/>
        </p:blipFill>
        <p:spPr>
          <a:xfrm>
            <a:off x="9076453" y="928327"/>
            <a:ext cx="1990438" cy="208983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E48EDC-D3A0-432D-83EC-D5302C65705D}"/>
              </a:ext>
            </a:extLst>
          </p:cNvPr>
          <p:cNvSpPr txBox="1"/>
          <p:nvPr/>
        </p:nvSpPr>
        <p:spPr>
          <a:xfrm>
            <a:off x="8706416" y="3026292"/>
            <a:ext cx="314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Imagem por </a:t>
            </a:r>
            <a:r>
              <a:rPr lang="pt-BR" sz="1400" dirty="0" err="1"/>
              <a:t>Dariusz</a:t>
            </a:r>
            <a:r>
              <a:rPr lang="pt-BR" sz="1400" dirty="0"/>
              <a:t> </a:t>
            </a:r>
            <a:r>
              <a:rPr lang="pt-BR" sz="1400" dirty="0" err="1"/>
              <a:t>Sankowski</a:t>
            </a:r>
            <a:r>
              <a:rPr lang="pt-BR" sz="1400" dirty="0"/>
              <a:t> (</a:t>
            </a:r>
            <a:r>
              <a:rPr lang="pt-BR" sz="1400" dirty="0" err="1"/>
              <a:t>Pixabay</a:t>
            </a:r>
            <a:r>
              <a:rPr lang="pt-BR" sz="1400" dirty="0"/>
              <a:t>)</a:t>
            </a:r>
            <a:endParaRPr lang="en-US" sz="1400" dirty="0"/>
          </a:p>
        </p:txBody>
      </p:sp>
      <p:pic>
        <p:nvPicPr>
          <p:cNvPr id="8" name="Imagem 7" descr="Placa de guindaste&#10;&#10;Descrição gerada automaticamente com confiança baixa">
            <a:extLst>
              <a:ext uri="{FF2B5EF4-FFF2-40B4-BE49-F238E27FC236}">
                <a16:creationId xmlns:a16="http://schemas.microsoft.com/office/drawing/2014/main" id="{78014412-54CC-4A22-815A-8D55704F8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2" b="21080"/>
          <a:stretch/>
        </p:blipFill>
        <p:spPr>
          <a:xfrm>
            <a:off x="9076452" y="3835021"/>
            <a:ext cx="2005004" cy="209465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BD13B64-A5DA-4478-9EE1-1A8EE1B7E3A0}"/>
              </a:ext>
            </a:extLst>
          </p:cNvPr>
          <p:cNvSpPr txBox="1"/>
          <p:nvPr/>
        </p:nvSpPr>
        <p:spPr>
          <a:xfrm>
            <a:off x="8723471" y="5929673"/>
            <a:ext cx="3106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Imagem</a:t>
            </a:r>
            <a:r>
              <a:rPr lang="en-US" sz="1400" dirty="0"/>
              <a:t> por </a:t>
            </a:r>
            <a:r>
              <a:rPr lang="en-US" sz="1400" dirty="0" err="1"/>
              <a:t>Sebastiaan</a:t>
            </a:r>
            <a:r>
              <a:rPr lang="en-US" sz="1400" dirty="0"/>
              <a:t> Stam (</a:t>
            </a:r>
            <a:r>
              <a:rPr lang="en-US" sz="1400" dirty="0" err="1"/>
              <a:t>Unsplash</a:t>
            </a:r>
            <a:r>
              <a:rPr lang="en-US" sz="1400" dirty="0"/>
              <a:t>)</a:t>
            </a:r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DA5509B0-DB97-4F27-92FC-DD6E701F1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4250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57585-2044-4610-BCF2-EAD59A5C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do método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383236F-92A0-4835-9ECE-CA9AF5FC8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Diversas métricas foram utilizadas, uma delas o </a:t>
                </a:r>
                <a:r>
                  <a:rPr lang="pt-BR" b="1" dirty="0">
                    <a:solidFill>
                      <a:srgbClr val="7030A0"/>
                    </a:solidFill>
                  </a:rPr>
                  <a:t>erro de intersecção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Ela mede erro na representação das intersecções do espaço.</a:t>
                </a:r>
              </a:p>
              <a:p>
                <a:r>
                  <a:rPr lang="pt-BR" dirty="0"/>
                  <a:t>É normalizada, um </a:t>
                </a:r>
                <a:r>
                  <a:rPr lang="pt-BR" b="1" dirty="0">
                    <a:solidFill>
                      <a:srgbClr val="7030A0"/>
                    </a:solidFill>
                  </a:rPr>
                  <a:t>erro proporcional </a:t>
                </a:r>
                <a:r>
                  <a:rPr lang="pt-BR" dirty="0"/>
                  <a:t>ao total de área de intersecção.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383236F-92A0-4835-9ECE-CA9AF5FC8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FAD6C8-8BFA-4AB1-ACD1-6C288449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8EC96D-DBA1-4A48-BEDC-8B801E6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3BF073-BB33-4E70-88BB-14A02022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2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E5435-C0DB-4887-8265-9420CE5F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sintéticos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61305C-089A-4CF6-BE01-20E119E17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0871" cy="4351338"/>
          </a:xfrm>
        </p:spPr>
        <p:txBody>
          <a:bodyPr/>
          <a:lstStyle/>
          <a:p>
            <a:r>
              <a:rPr lang="pt-BR" dirty="0"/>
              <a:t>Eventos criados em </a:t>
            </a:r>
            <a:r>
              <a:rPr lang="pt-BR" b="1" dirty="0">
                <a:solidFill>
                  <a:srgbClr val="7030A0"/>
                </a:solidFill>
              </a:rPr>
              <a:t>formas simples</a:t>
            </a:r>
            <a:r>
              <a:rPr lang="pt-BR" dirty="0"/>
              <a:t>.</a:t>
            </a:r>
          </a:p>
          <a:p>
            <a:r>
              <a:rPr lang="pt-BR" dirty="0"/>
              <a:t>“Sequências” de intersecções.</a:t>
            </a:r>
          </a:p>
          <a:p>
            <a:r>
              <a:rPr lang="pt-BR" dirty="0"/>
              <a:t>Utilização de cor para representar as sequências.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D3FA1FA-EF9A-466D-B8BE-7049E569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74FAF37-8174-4890-98D7-124D8587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41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3A11B3-3F1C-462B-904A-A853BB029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"/>
          <a:stretch/>
        </p:blipFill>
        <p:spPr>
          <a:xfrm>
            <a:off x="6575047" y="1841026"/>
            <a:ext cx="4554631" cy="4544372"/>
          </a:xfrm>
          <a:prstGeom prst="rect">
            <a:avLst/>
          </a:prstGeom>
        </p:spPr>
      </p:pic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B35A6673-D029-4E5A-A5BB-3A4F5B8C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648600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C6AF2-2D45-40EB-9235-9635C621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FB6AF3-716A-40D0-B09A-BB8DBBCE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1909" cy="4351338"/>
          </a:xfrm>
        </p:spPr>
        <p:txBody>
          <a:bodyPr>
            <a:normAutofit/>
          </a:bodyPr>
          <a:lstStyle/>
          <a:p>
            <a:r>
              <a:rPr lang="pt-BR" dirty="0"/>
              <a:t>Verificar se </a:t>
            </a:r>
            <a:r>
              <a:rPr lang="pt-BR" b="1" dirty="0">
                <a:solidFill>
                  <a:srgbClr val="7030A0"/>
                </a:solidFill>
              </a:rPr>
              <a:t>eventos dentro de uma mesma sequência </a:t>
            </a:r>
            <a:r>
              <a:rPr lang="pt-BR" dirty="0"/>
              <a:t>estão posicionados de forma coerente (mudança de cor gradual).</a:t>
            </a:r>
          </a:p>
          <a:p>
            <a:r>
              <a:rPr lang="pt-BR" dirty="0"/>
              <a:t>Verificar se a </a:t>
            </a:r>
            <a:r>
              <a:rPr lang="pt-BR" b="1" dirty="0">
                <a:solidFill>
                  <a:srgbClr val="7030A0"/>
                </a:solidFill>
              </a:rPr>
              <a:t>ordenação das sequencias </a:t>
            </a:r>
            <a:r>
              <a:rPr lang="pt-BR" dirty="0"/>
              <a:t>é coerente.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5A49CB-7F27-44D6-A521-BDD3B364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F907810-08CA-4A51-82F9-E11C5E04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42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A1AD78-17A8-4FE4-ACDB-FBEF3BAA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F169E86-A753-4924-A3DB-4A6D0540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09" y="1331453"/>
            <a:ext cx="61531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3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C6AF2-2D45-40EB-9235-9635C621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FB6AF3-716A-40D0-B09A-BB8DBBCE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1909" cy="4351338"/>
          </a:xfrm>
        </p:spPr>
        <p:txBody>
          <a:bodyPr/>
          <a:lstStyle/>
          <a:p>
            <a:r>
              <a:rPr lang="pt-BR" dirty="0"/>
              <a:t>Apesar da complexidade, </a:t>
            </a:r>
            <a:r>
              <a:rPr lang="pt-BR" b="1" dirty="0">
                <a:solidFill>
                  <a:srgbClr val="7030A0"/>
                </a:solidFill>
              </a:rPr>
              <a:t>t-SNE e UMAP não obtiveram bons resultados.</a:t>
            </a:r>
          </a:p>
          <a:p>
            <a:r>
              <a:rPr lang="pt-BR" dirty="0"/>
              <a:t>Entre os métodos de redução de dimensionalidade, </a:t>
            </a:r>
            <a:r>
              <a:rPr lang="pt-BR" b="1" dirty="0">
                <a:solidFill>
                  <a:srgbClr val="7030A0"/>
                </a:solidFill>
              </a:rPr>
              <a:t>os melhores resultados foram da projeção PCA.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5A49CB-7F27-44D6-A521-BDD3B364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F907810-08CA-4A51-82F9-E11C5E04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43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A1AD78-17A8-4FE4-ACDB-FBEF3BAA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F169E86-A753-4924-A3DB-4A6D0540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09" y="1331453"/>
            <a:ext cx="6153150" cy="478155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F4659EA9-5A58-4F7F-89E1-AA83AF4B32BA}"/>
              </a:ext>
            </a:extLst>
          </p:cNvPr>
          <p:cNvSpPr/>
          <p:nvPr/>
        </p:nvSpPr>
        <p:spPr>
          <a:xfrm>
            <a:off x="9915217" y="1562100"/>
            <a:ext cx="1981507" cy="1094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6942078-3755-4168-B5F1-BAA8D1C414B5}"/>
              </a:ext>
            </a:extLst>
          </p:cNvPr>
          <p:cNvSpPr/>
          <p:nvPr/>
        </p:nvSpPr>
        <p:spPr>
          <a:xfrm>
            <a:off x="9001125" y="3808517"/>
            <a:ext cx="1019175" cy="1094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55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9C6AF2-2D45-40EB-9235-9635C621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FB6AF3-716A-40D0-B09A-BB8DBBCE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1909" cy="4351338"/>
          </a:xfrm>
        </p:spPr>
        <p:txBody>
          <a:bodyPr/>
          <a:lstStyle/>
          <a:p>
            <a:r>
              <a:rPr lang="pt-BR" dirty="0"/>
              <a:t>Entre as diferentes curvas, </a:t>
            </a:r>
            <a:r>
              <a:rPr lang="pt-BR" b="1" dirty="0">
                <a:solidFill>
                  <a:srgbClr val="7030A0"/>
                </a:solidFill>
              </a:rPr>
              <a:t>não há diferença</a:t>
            </a:r>
            <a:r>
              <a:rPr lang="pt-BR" dirty="0"/>
              <a:t> entre os resultados.</a:t>
            </a:r>
          </a:p>
          <a:p>
            <a:r>
              <a:rPr lang="pt-BR" dirty="0"/>
              <a:t>Resultados similares a PCA.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5A49CB-7F27-44D6-A521-BDD3B364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F907810-08CA-4A51-82F9-E11C5E04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44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1A1AD78-17A8-4FE4-ACDB-FBEF3BAA8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F169E86-A753-4924-A3DB-4A6D0540F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0109" y="1545873"/>
            <a:ext cx="6153150" cy="43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5421D-94D7-424A-8ABE-FCC982DC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de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FB1F0B-73C9-4DC1-B989-780F971B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9147" cy="4351338"/>
          </a:xfrm>
        </p:spPr>
        <p:txBody>
          <a:bodyPr/>
          <a:lstStyle/>
          <a:p>
            <a:r>
              <a:rPr lang="pt-BR" b="1" dirty="0">
                <a:solidFill>
                  <a:srgbClr val="7030A0"/>
                </a:solidFill>
              </a:rPr>
              <a:t>Ambos</a:t>
            </a:r>
            <a:r>
              <a:rPr lang="pt-BR" dirty="0"/>
              <a:t> métodos (guloso e convexo) apresentam </a:t>
            </a:r>
            <a:r>
              <a:rPr lang="pt-BR" b="1" dirty="0">
                <a:solidFill>
                  <a:srgbClr val="7030A0"/>
                </a:solidFill>
              </a:rPr>
              <a:t>bons resultados.</a:t>
            </a:r>
          </a:p>
          <a:p>
            <a:r>
              <a:rPr lang="pt-BR" dirty="0"/>
              <a:t>Devido ao longo </a:t>
            </a:r>
            <a:r>
              <a:rPr lang="pt-BR" b="1" dirty="0">
                <a:solidFill>
                  <a:srgbClr val="7030A0"/>
                </a:solidFill>
              </a:rPr>
              <a:t>tempo de processamento</a:t>
            </a:r>
            <a:r>
              <a:rPr lang="pt-BR" dirty="0"/>
              <a:t> do método convexo, </a:t>
            </a:r>
            <a:r>
              <a:rPr lang="pt-BR" b="1" dirty="0">
                <a:solidFill>
                  <a:srgbClr val="7030A0"/>
                </a:solidFill>
              </a:rPr>
              <a:t>guloso se torna a melhor opção.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1B400E-02F0-4BAF-8672-89D063D8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15168F-0513-4E2C-9037-BC48E6BA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45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C80966B-8DD4-47BA-B1B4-560EA8D2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79CE1A4-9BF6-4D09-8BA0-6C32C4F1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579" y="1825625"/>
            <a:ext cx="4764757" cy="33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8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22F77-8A4A-48D1-882B-D7575516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otimização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830F3F29-6D83-4DDB-9FF1-9A4DB6A3E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624466"/>
              </p:ext>
            </p:extLst>
          </p:nvPr>
        </p:nvGraphicFramePr>
        <p:xfrm>
          <a:off x="838200" y="1690688"/>
          <a:ext cx="105156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04364738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214112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26705224"/>
                    </a:ext>
                  </a:extLst>
                </a:gridCol>
              </a:tblGrid>
              <a:tr h="34059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Método de otimização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Erro de intersecção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Tempo processamento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45666"/>
                  </a:ext>
                </a:extLst>
              </a:tr>
              <a:tr h="340592">
                <a:tc gridSpan="3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Sequência “verticais”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713952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Guloso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36021868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Otimização convexa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766382"/>
                  </a:ext>
                </a:extLst>
              </a:tr>
              <a:tr h="340592">
                <a:tc gridSpan="3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Sequência “diagonais”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11254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Guloso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2004685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Otimização convexa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367474"/>
                  </a:ext>
                </a:extLst>
              </a:tr>
              <a:tr h="340592">
                <a:tc gridSpan="3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Sequência “L”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213725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Guloso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5811218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Otimização convexa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175859"/>
                  </a:ext>
                </a:extLst>
              </a:tr>
              <a:tr h="340592">
                <a:tc gridSpan="3"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Sequência “X”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78738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Guloso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1181640"/>
                  </a:ext>
                </a:extLst>
              </a:tr>
              <a:tr h="34059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Otimização convexa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561434"/>
                  </a:ext>
                </a:extLst>
              </a:tr>
            </a:tbl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53820-9D56-4986-A445-1C8895B37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4F1844-88AA-4AE7-9A14-B4B32FFE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FB5765-AD01-40E1-9C67-23E6E391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3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5421D-94D7-424A-8ABE-FCC982DC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de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FB1F0B-73C9-4DC1-B989-780F971B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9147" cy="4351338"/>
          </a:xfrm>
        </p:spPr>
        <p:txBody>
          <a:bodyPr/>
          <a:lstStyle/>
          <a:p>
            <a:r>
              <a:rPr lang="pt-BR" b="1" dirty="0">
                <a:solidFill>
                  <a:srgbClr val="7030A0"/>
                </a:solidFill>
              </a:rPr>
              <a:t>Não otimizar os zeros pode gerar erros </a:t>
            </a:r>
            <a:r>
              <a:rPr lang="pt-BR" dirty="0"/>
              <a:t>nos resultados.</a:t>
            </a:r>
          </a:p>
          <a:p>
            <a:r>
              <a:rPr lang="pt-BR" dirty="0"/>
              <a:t>Porém há um grande </a:t>
            </a:r>
            <a:r>
              <a:rPr lang="pt-BR" b="1" dirty="0">
                <a:solidFill>
                  <a:srgbClr val="7030A0"/>
                </a:solidFill>
              </a:rPr>
              <a:t>ganho em tempo de processamento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1B400E-02F0-4BAF-8672-89D063D8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15168F-0513-4E2C-9037-BC48E6BA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47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C80966B-8DD4-47BA-B1B4-560EA8D2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79CE1A4-9BF6-4D09-8BA0-6C32C4F1A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4459" y="1825625"/>
            <a:ext cx="4522996" cy="33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9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5421D-94D7-424A-8ABE-FCC982DC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de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FB1F0B-73C9-4DC1-B989-780F971B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9147" cy="4351338"/>
          </a:xfrm>
        </p:spPr>
        <p:txBody>
          <a:bodyPr/>
          <a:lstStyle/>
          <a:p>
            <a:r>
              <a:rPr lang="pt-BR" b="1" dirty="0">
                <a:solidFill>
                  <a:srgbClr val="7030A0"/>
                </a:solidFill>
              </a:rPr>
              <a:t>Há pequenas diferenças </a:t>
            </a:r>
            <a:r>
              <a:rPr lang="pt-BR" dirty="0"/>
              <a:t>quando se </a:t>
            </a:r>
            <a:r>
              <a:rPr lang="pt-BR" b="1" dirty="0">
                <a:solidFill>
                  <a:srgbClr val="7030A0"/>
                </a:solidFill>
              </a:rPr>
              <a:t>relaxa as alturas </a:t>
            </a:r>
            <a:r>
              <a:rPr lang="pt-BR" dirty="0"/>
              <a:t>dos retângulos.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1B400E-02F0-4BAF-8672-89D063D8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15168F-0513-4E2C-9037-BC48E6BA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48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C80966B-8DD4-47BA-B1B4-560EA8D2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79CE1A4-9BF6-4D09-8BA0-6C32C4F1A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4459" y="2502396"/>
            <a:ext cx="4522996" cy="19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2493F2-3EEE-4953-9690-4DE09A90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Estudo de caso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F1AA1E-2030-442C-AA5D-A5D02ABEA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19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D6B9C-CD98-428F-B4DC-71771D6D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espaço-temporais: Eventos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25FE1-9A64-45A9-A7C7-9DAB48AAE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Eventos</a:t>
            </a:r>
            <a:r>
              <a:rPr lang="pt-BR" dirty="0">
                <a:solidFill>
                  <a:srgbClr val="7030A0"/>
                </a:solidFill>
              </a:rPr>
              <a:t>: </a:t>
            </a:r>
            <a:r>
              <a:rPr lang="pt-BR" b="1" dirty="0">
                <a:solidFill>
                  <a:srgbClr val="7030A0"/>
                </a:solidFill>
              </a:rPr>
              <a:t>posição espacial fixa </a:t>
            </a:r>
            <a:r>
              <a:rPr lang="pt-BR" dirty="0"/>
              <a:t>e um </a:t>
            </a:r>
            <a:r>
              <a:rPr lang="pt-BR" b="1" dirty="0">
                <a:solidFill>
                  <a:srgbClr val="7030A0"/>
                </a:solidFill>
              </a:rPr>
              <a:t>intervalo de tempo de existência</a:t>
            </a:r>
            <a:r>
              <a:rPr lang="pt-BR" dirty="0"/>
              <a:t>. Exemplos: atividade sísmica, eventos em uma cidade. </a:t>
            </a:r>
          </a:p>
          <a:p>
            <a:pPr algn="just"/>
            <a:r>
              <a:rPr lang="pt-BR" dirty="0"/>
              <a:t>Apresentam dinamismo espacial e temporal e são comumente obtidos em dados urbanos. </a:t>
            </a:r>
          </a:p>
          <a:p>
            <a:r>
              <a:rPr lang="pt-BR" dirty="0"/>
              <a:t>Focamos </a:t>
            </a:r>
            <a:r>
              <a:rPr lang="pt-BR" b="1" dirty="0">
                <a:solidFill>
                  <a:srgbClr val="7030A0"/>
                </a:solidFill>
              </a:rPr>
              <a:t>em eventos que ocorrem em uma região no espaço (possuem área).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187CBF9-507A-46EB-B87F-438C97AD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737CD78-2A8F-4091-A902-550C51F8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5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FFF913D-7E99-43DE-9D43-DF50902C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63422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0BC8844-9BB7-4D35-98D6-0F678E80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dados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220CC9B-278E-4741-8228-F6C1D1EC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Dados de tráfego urbano:</a:t>
            </a:r>
          </a:p>
          <a:p>
            <a:pPr lvl="1"/>
            <a:r>
              <a:rPr lang="pt-BR" dirty="0"/>
              <a:t>Alertas criado por </a:t>
            </a:r>
            <a:r>
              <a:rPr lang="pt-BR" b="1" dirty="0">
                <a:solidFill>
                  <a:srgbClr val="7030A0"/>
                </a:solidFill>
              </a:rPr>
              <a:t>usuários do aplicativo Waze</a:t>
            </a:r>
            <a:r>
              <a:rPr lang="pt-BR" dirty="0"/>
              <a:t> para relatar mudanças no tráfego, trânsito, acidentes na cidade do Rio de Janeiro.</a:t>
            </a:r>
          </a:p>
          <a:p>
            <a:pPr lvl="1"/>
            <a:r>
              <a:rPr lang="pt-BR" dirty="0"/>
              <a:t>Cada ponto apresenta posição espacial (latitude, longitude), tempo (com informação até minutos), uma categoria e um comentário descrevendo.</a:t>
            </a:r>
          </a:p>
          <a:p>
            <a:r>
              <a:rPr lang="pt-BR" dirty="0"/>
              <a:t>Foi-se utilizado dados do dia 01/12/2018 ao dia 31/03/2019.</a:t>
            </a:r>
          </a:p>
          <a:p>
            <a:r>
              <a:rPr lang="pt-BR" dirty="0"/>
              <a:t>Dados foram </a:t>
            </a:r>
            <a:r>
              <a:rPr lang="pt-BR" b="1" dirty="0">
                <a:solidFill>
                  <a:srgbClr val="7030A0"/>
                </a:solidFill>
              </a:rPr>
              <a:t>agrupados</a:t>
            </a:r>
            <a:r>
              <a:rPr lang="pt-BR" dirty="0"/>
              <a:t> utilizando-se do algoritmo </a:t>
            </a:r>
            <a:r>
              <a:rPr lang="pt-BR" b="1" dirty="0">
                <a:solidFill>
                  <a:srgbClr val="7030A0"/>
                </a:solidFill>
              </a:rPr>
              <a:t>ST-DBSCAN</a:t>
            </a:r>
            <a:r>
              <a:rPr lang="pt-BR" dirty="0"/>
              <a:t>.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0162936-43B7-4FF4-A85C-6691A36D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67D91A7-FDC5-4BC6-B76A-72FB0339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50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8106520-42FF-42F0-A5DF-7FA6CE31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185806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FF877BD1-50C0-4F73-9927-0B22C4506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0" b="-1"/>
          <a:stretch/>
        </p:blipFill>
        <p:spPr>
          <a:xfrm>
            <a:off x="643467" y="870155"/>
            <a:ext cx="10905066" cy="5162427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9332895-4032-4E81-ACC8-025CCCB2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F6BB9FF-2FBB-4D54-A4DB-9C325E4F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51</a:t>
            </a:fld>
            <a:endParaRPr lang="en-US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1696694-818D-4E35-9B0E-449185C6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75544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89EF60-67E3-46CB-A699-D51F1B37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DE01CE-470D-4176-8D09-3D67F3322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53163C-A34E-4219-AA6E-FF79B6C5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95B8D6-8A80-424B-8EC1-FAC9FEF9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D12401-4E82-4D73-9FE1-74A56740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52</a:t>
            </a:fld>
            <a:endParaRPr lang="en-US"/>
          </a:p>
        </p:txBody>
      </p:sp>
      <p:pic>
        <p:nvPicPr>
          <p:cNvPr id="8" name="Vídeo 7">
            <a:hlinkClick r:id="" action="ppaction://media"/>
            <a:extLst>
              <a:ext uri="{FF2B5EF4-FFF2-40B4-BE49-F238E27FC236}">
                <a16:creationId xmlns:a16="http://schemas.microsoft.com/office/drawing/2014/main" id="{6B271166-518D-42E9-B2BF-F447B6DF9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177" t="12043" b="7957"/>
          <a:stretch/>
        </p:blipFill>
        <p:spPr>
          <a:xfrm>
            <a:off x="1347019" y="848735"/>
            <a:ext cx="9497962" cy="516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7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FF877BD1-50C0-4F73-9927-0B22C4506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0" b="-1"/>
          <a:stretch/>
        </p:blipFill>
        <p:spPr>
          <a:xfrm>
            <a:off x="643467" y="870155"/>
            <a:ext cx="10905066" cy="5162427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9332895-4032-4E81-ACC8-025CCCB2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F6BB9FF-2FBB-4D54-A4DB-9C325E4F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53</a:t>
            </a:fld>
            <a:endParaRPr lang="en-US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1696694-818D-4E35-9B0E-449185C6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76141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5537304-1173-49A9-81F0-DD4ED5D65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Discussão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AED1ACD-2B34-4C00-A9D2-181CCB621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909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4A432-AF03-4FA1-8370-80C93D98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75376-DBD1-46BA-95C3-55ACAE5B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Desenvolvimento de método de otimização que obtenha solução mais rapidamente e supere os resultados do método guloso.</a:t>
            </a:r>
          </a:p>
          <a:p>
            <a:r>
              <a:rPr lang="pt-BR" dirty="0"/>
              <a:t>Produção de estudos de casos com outros conjuntos de dados.</a:t>
            </a:r>
          </a:p>
          <a:p>
            <a:r>
              <a:rPr lang="pt-BR" dirty="0"/>
              <a:t>Adaptação do método para outros tipos de dados espaço-temporais.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02B7CE-BED5-4ED0-8CFC-3C58DC985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DA0F91-6654-4420-B26D-C7054B60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55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E43363-C652-4E18-9CE0-EF86CF3E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27795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1EEC0-C049-412F-A5E8-E61E3333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 e limitações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7D78DB-9798-494C-9EB1-9929EE96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particular, uma adaptação que considera dados com trajetórias já foi desenvolvida, e um artigo foi submetido para conferências.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CF16B5-DE5D-4D32-B793-D60486EBF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F16CDE-4AF3-4BBF-BEF3-15032444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Giovani de Almeida Valdrighi - FGV EMAp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3D077E-C44B-408C-A91B-28C992F1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56</a:t>
            </a:fld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515457-DF31-4CC6-A963-DFEC11D85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566" y="2979174"/>
            <a:ext cx="7203234" cy="319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29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0B44B65-87DF-4147-A777-1EAE98DB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Conclusão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E6A1520-6AAF-45FF-84BB-E910C802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897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D2D2EAD-8A84-4F34-83F8-0F4C7368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	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149A49A-FCB0-456D-9986-756071014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método </a:t>
            </a:r>
            <a:r>
              <a:rPr lang="pt-BR" b="1" dirty="0">
                <a:solidFill>
                  <a:srgbClr val="7030A0"/>
                </a:solidFill>
              </a:rPr>
              <a:t>Events-Vis foi capaz de apresentar uma visão geral </a:t>
            </a:r>
            <a:r>
              <a:rPr lang="pt-BR" dirty="0"/>
              <a:t>de dados espaço-temporais preservando as vizinhanças e áreas.</a:t>
            </a:r>
          </a:p>
          <a:p>
            <a:r>
              <a:rPr lang="pt-BR" dirty="0"/>
              <a:t>As </a:t>
            </a:r>
            <a:r>
              <a:rPr lang="pt-BR" b="1" dirty="0">
                <a:solidFill>
                  <a:srgbClr val="7030A0"/>
                </a:solidFill>
              </a:rPr>
              <a:t>dificuldades apresentadas </a:t>
            </a:r>
            <a:r>
              <a:rPr lang="pt-BR" dirty="0"/>
              <a:t>pelos métodos convencionais </a:t>
            </a:r>
            <a:r>
              <a:rPr lang="pt-BR" b="1" dirty="0">
                <a:solidFill>
                  <a:srgbClr val="7030A0"/>
                </a:solidFill>
              </a:rPr>
              <a:t>não foram observadas </a:t>
            </a:r>
            <a:r>
              <a:rPr lang="pt-BR" dirty="0"/>
              <a:t>na técnica proposta.</a:t>
            </a:r>
          </a:p>
          <a:p>
            <a:r>
              <a:rPr lang="pt-BR" b="1" dirty="0">
                <a:solidFill>
                  <a:srgbClr val="7030A0"/>
                </a:solidFill>
              </a:rPr>
              <a:t>Existe espaço para o aperfeiçoamento </a:t>
            </a:r>
            <a:r>
              <a:rPr lang="pt-BR" dirty="0"/>
              <a:t>do método para outros tipos de dados.</a:t>
            </a:r>
          </a:p>
        </p:txBody>
      </p:sp>
    </p:spTree>
    <p:extLst>
      <p:ext uri="{BB962C8B-B14F-4D97-AF65-F5344CB8AC3E}">
        <p14:creationId xmlns:p14="http://schemas.microsoft.com/office/powerpoint/2010/main" val="309554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0563BE3-AE95-4030-B23B-180015B6B7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13159" y="-213729"/>
            <a:ext cx="6403975" cy="29591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Obrigado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pela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atenção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FCB331-61DD-4A5B-A40B-FDFEAFE39CB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013159" y="3986127"/>
            <a:ext cx="6900862" cy="17287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Giovani de Almeida Valdrighi</a:t>
            </a:r>
          </a:p>
          <a:p>
            <a:pPr marL="0" indent="0">
              <a:buNone/>
            </a:pP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Contato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giovani.valdrighi@gmail.com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800" u="sng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https://github.com/GiovaniValdrighi</a:t>
            </a:r>
          </a:p>
        </p:txBody>
      </p:sp>
      <p:pic>
        <p:nvPicPr>
          <p:cNvPr id="18" name="Graphic 8" descr="Conexões estrutura de tópicos">
            <a:extLst>
              <a:ext uri="{FF2B5EF4-FFF2-40B4-BE49-F238E27FC236}">
                <a16:creationId xmlns:a16="http://schemas.microsoft.com/office/drawing/2014/main" id="{895FB992-6888-467F-B7E9-49B3E7EBF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34884" y="1697488"/>
            <a:ext cx="1510933" cy="1510933"/>
          </a:xfrm>
          <a:prstGeom prst="rect">
            <a:avLst/>
          </a:prstGeom>
        </p:spPr>
      </p:pic>
      <p:pic>
        <p:nvPicPr>
          <p:cNvPr id="14" name="Gráfico 13" descr="Envelope">
            <a:extLst>
              <a:ext uri="{FF2B5EF4-FFF2-40B4-BE49-F238E27FC236}">
                <a16:creationId xmlns:a16="http://schemas.microsoft.com/office/drawing/2014/main" id="{62E420F8-F870-4B1A-BAF7-D93E17FA2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884" y="4095055"/>
            <a:ext cx="1510933" cy="151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7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36454-0F95-4FEC-8DA2-E32BE3AF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espaço-temporais: Eventos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194C4-78D9-46E3-BEE0-DA914AF0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9388" cy="4351338"/>
          </a:xfrm>
        </p:spPr>
        <p:txBody>
          <a:bodyPr>
            <a:normAutofit/>
          </a:bodyPr>
          <a:lstStyle/>
          <a:p>
            <a:r>
              <a:rPr lang="pt-BR" dirty="0"/>
              <a:t>Eventos podem ser gerados a partir de </a:t>
            </a:r>
            <a:r>
              <a:rPr lang="pt-BR" b="1" dirty="0">
                <a:solidFill>
                  <a:srgbClr val="7030A0"/>
                </a:solidFill>
              </a:rPr>
              <a:t>agrupamentos</a:t>
            </a:r>
            <a:r>
              <a:rPr lang="pt-BR" dirty="0"/>
              <a:t> de dados pontuais, obtendo uma </a:t>
            </a:r>
            <a:r>
              <a:rPr lang="pt-BR" b="1" dirty="0">
                <a:solidFill>
                  <a:srgbClr val="7030A0"/>
                </a:solidFill>
              </a:rPr>
              <a:t>região de ocorrência </a:t>
            </a:r>
            <a:r>
              <a:rPr lang="pt-BR" dirty="0"/>
              <a:t>e um </a:t>
            </a:r>
            <a:r>
              <a:rPr lang="pt-BR" b="1" dirty="0">
                <a:solidFill>
                  <a:srgbClr val="7030A0"/>
                </a:solidFill>
              </a:rPr>
              <a:t>intervalo de tempo de existência</a:t>
            </a:r>
            <a:r>
              <a:rPr lang="pt-BR" dirty="0">
                <a:solidFill>
                  <a:srgbClr val="7030A0"/>
                </a:solidFill>
              </a:rPr>
              <a:t>.</a:t>
            </a:r>
          </a:p>
          <a:p>
            <a:r>
              <a:rPr lang="pt-BR" dirty="0"/>
              <a:t>Existem métodos de agrupamento com adaptações para dados espaço-temporais que consideram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b="1" dirty="0">
                <a:solidFill>
                  <a:srgbClr val="7030A0"/>
                </a:solidFill>
              </a:rPr>
              <a:t>proximidade espacial e temporal. </a:t>
            </a:r>
            <a:r>
              <a:rPr lang="pt-BR" dirty="0"/>
              <a:t>Exemplos são: ST-DBSCAN, ST-Grid, SNN+.</a:t>
            </a:r>
          </a:p>
          <a:p>
            <a:r>
              <a:rPr lang="pt-BR" dirty="0"/>
              <a:t>Técnicas de visualizações são necessárias para interpretar os resultados dos agrupamentos.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C3BA2C4-209A-4671-9228-27BF2839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44AE4AD-125F-4B3F-9F41-26649842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6</a:t>
            </a:fld>
            <a:endParaRPr lang="en-US"/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37B8544C-7562-4238-8D22-0CD4118B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139627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36454-0F95-4FEC-8DA2-E32BE3AF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espaço-temporais: Eventos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194C4-78D9-46E3-BEE0-DA914AF0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9388" cy="4351338"/>
          </a:xfrm>
        </p:spPr>
        <p:txBody>
          <a:bodyPr>
            <a:normAutofit/>
          </a:bodyPr>
          <a:lstStyle/>
          <a:p>
            <a:r>
              <a:rPr lang="pt-BR" dirty="0"/>
              <a:t>Eventos podem ser gerados a partir de </a:t>
            </a:r>
            <a:r>
              <a:rPr lang="pt-BR" b="1" dirty="0">
                <a:solidFill>
                  <a:srgbClr val="7030A0"/>
                </a:solidFill>
              </a:rPr>
              <a:t>agrupamentos</a:t>
            </a:r>
            <a:r>
              <a:rPr lang="pt-BR" dirty="0"/>
              <a:t> de dados pontuais, obtendo uma </a:t>
            </a:r>
            <a:r>
              <a:rPr lang="pt-BR" b="1" dirty="0">
                <a:solidFill>
                  <a:srgbClr val="7030A0"/>
                </a:solidFill>
              </a:rPr>
              <a:t>região de ocorrência </a:t>
            </a:r>
            <a:r>
              <a:rPr lang="pt-BR" dirty="0"/>
              <a:t>e um </a:t>
            </a:r>
            <a:r>
              <a:rPr lang="pt-BR" b="1" dirty="0">
                <a:solidFill>
                  <a:srgbClr val="7030A0"/>
                </a:solidFill>
              </a:rPr>
              <a:t>intervalo de tempo de existência</a:t>
            </a:r>
            <a:r>
              <a:rPr lang="pt-BR" dirty="0">
                <a:solidFill>
                  <a:srgbClr val="7030A0"/>
                </a:solidFill>
              </a:rPr>
              <a:t>.</a:t>
            </a:r>
          </a:p>
          <a:p>
            <a:r>
              <a:rPr lang="pt-BR" dirty="0"/>
              <a:t>Existem métodos de agrupamento com adaptações para dados espaço-temporais que consideram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b="1" dirty="0">
                <a:solidFill>
                  <a:srgbClr val="7030A0"/>
                </a:solidFill>
              </a:rPr>
              <a:t>proximidade espacial e temporal. </a:t>
            </a:r>
            <a:r>
              <a:rPr lang="pt-BR" dirty="0"/>
              <a:t>Exemplos são: ST-DBSCAN, ST-Grid, SNN+.</a:t>
            </a:r>
          </a:p>
          <a:p>
            <a:r>
              <a:rPr lang="pt-BR" dirty="0"/>
              <a:t>Técnicas de visualizações são necessárias para interpretar os resultados dos agrupamentos.</a:t>
            </a:r>
          </a:p>
        </p:txBody>
      </p:sp>
      <p:pic>
        <p:nvPicPr>
          <p:cNvPr id="4" name="Espaço Reservado para Conteúdo 4" descr="Mapa&#10;&#10;Descrição gerada automaticamente">
            <a:extLst>
              <a:ext uri="{FF2B5EF4-FFF2-40B4-BE49-F238E27FC236}">
                <a16:creationId xmlns:a16="http://schemas.microsoft.com/office/drawing/2014/main" id="{F5B5046B-BF8E-4826-BC4A-381910175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484668"/>
            <a:ext cx="2520000" cy="211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BF05DCFC-8FD9-4D56-9150-A3F5ECBAC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5"/>
          <a:stretch/>
        </p:blipFill>
        <p:spPr>
          <a:xfrm>
            <a:off x="8610600" y="4118754"/>
            <a:ext cx="2520000" cy="2058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58B95E4-E510-4C8B-9617-68A0A3A6347B}"/>
              </a:ext>
            </a:extLst>
          </p:cNvPr>
          <p:cNvSpPr/>
          <p:nvPr/>
        </p:nvSpPr>
        <p:spPr>
          <a:xfrm rot="5400000">
            <a:off x="9747825" y="3765308"/>
            <a:ext cx="245551" cy="204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C3BA2C4-209A-4671-9228-27BF2839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CC8F915-3314-4304-BCFC-6F85A9FF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7</a:t>
            </a:fld>
            <a:endParaRPr lang="en-US"/>
          </a:p>
        </p:txBody>
      </p:sp>
      <p:sp>
        <p:nvSpPr>
          <p:cNvPr id="10" name="Espaço Reservado para Data 9">
            <a:extLst>
              <a:ext uri="{FF2B5EF4-FFF2-40B4-BE49-F238E27FC236}">
                <a16:creationId xmlns:a16="http://schemas.microsoft.com/office/drawing/2014/main" id="{FE02B2AF-5B75-4551-A5C0-69F8CB7B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308564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D2765-728D-4281-80D6-05C97EFC1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Visualização de dados espaço-temporais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B7ECDF-F803-46EE-8B64-38B2A1D9F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Muitas técnicas para a visualização de dados espaciais foram herdadas da </a:t>
            </a:r>
            <a:r>
              <a:rPr lang="pt-BR" b="1" dirty="0">
                <a:solidFill>
                  <a:srgbClr val="7030A0"/>
                </a:solidFill>
              </a:rPr>
              <a:t>cartografia</a:t>
            </a:r>
            <a:r>
              <a:rPr lang="pt-BR" dirty="0"/>
              <a:t>.</a:t>
            </a:r>
          </a:p>
          <a:p>
            <a:r>
              <a:rPr lang="pt-BR" dirty="0"/>
              <a:t>Para lidar com a dimensão adicional (tempo), técnicas conectaram os métodos cartográficos com a dinamicidade permitida ao se utilizar computadores, utilizando de </a:t>
            </a:r>
            <a:r>
              <a:rPr lang="pt-BR" b="1" dirty="0">
                <a:solidFill>
                  <a:srgbClr val="7030A0"/>
                </a:solidFill>
              </a:rPr>
              <a:t>interatividade e animação</a:t>
            </a:r>
            <a:r>
              <a:rPr lang="pt-BR" dirty="0">
                <a:solidFill>
                  <a:srgbClr val="7030A0"/>
                </a:solidFill>
              </a:rPr>
              <a:t>.</a:t>
            </a:r>
          </a:p>
          <a:p>
            <a:r>
              <a:rPr lang="pt-BR" dirty="0"/>
              <a:t>Três exemplos técnicas convencionais são: cubo de espaço tempo, animações e “</a:t>
            </a:r>
            <a:r>
              <a:rPr lang="pt-BR" dirty="0" err="1"/>
              <a:t>small</a:t>
            </a:r>
            <a:r>
              <a:rPr lang="pt-BR" dirty="0"/>
              <a:t> multiples”.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398CC0-1660-4C81-BCEE-F073755C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5817567-5D64-4493-B4BA-A1E9DB55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8</a:t>
            </a:fld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04488E7-8B5F-4DC7-9177-C89AFDAC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115541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E0F60-9501-42B9-B7B6-45E97D90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Cubo de espaço-tempo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09C980-EAC8-4705-8BD6-1E0358737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3728" cy="4351338"/>
          </a:xfrm>
        </p:spPr>
        <p:txBody>
          <a:bodyPr>
            <a:normAutofit/>
          </a:bodyPr>
          <a:lstStyle/>
          <a:p>
            <a:r>
              <a:rPr lang="pt-BR" dirty="0"/>
              <a:t>Cubo cuja </a:t>
            </a:r>
            <a:r>
              <a:rPr lang="pt-BR" b="1" dirty="0">
                <a:solidFill>
                  <a:srgbClr val="7030A0"/>
                </a:solidFill>
              </a:rPr>
              <a:t>base</a:t>
            </a:r>
            <a:r>
              <a:rPr lang="pt-BR" dirty="0"/>
              <a:t> representa o </a:t>
            </a:r>
            <a:r>
              <a:rPr lang="pt-BR" b="1" dirty="0">
                <a:solidFill>
                  <a:srgbClr val="7030A0"/>
                </a:solidFill>
              </a:rPr>
              <a:t>espaço 2D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/>
              <a:t>e a </a:t>
            </a:r>
            <a:r>
              <a:rPr lang="pt-BR" b="1" dirty="0">
                <a:solidFill>
                  <a:srgbClr val="7030A0"/>
                </a:solidFill>
              </a:rPr>
              <a:t>altura</a:t>
            </a:r>
            <a:r>
              <a:rPr lang="pt-BR" dirty="0"/>
              <a:t> representa </a:t>
            </a:r>
            <a:r>
              <a:rPr lang="pt-BR" b="1" dirty="0">
                <a:solidFill>
                  <a:srgbClr val="7030A0"/>
                </a:solidFill>
              </a:rPr>
              <a:t>o tempo</a:t>
            </a:r>
            <a:r>
              <a:rPr lang="pt-BR" dirty="0">
                <a:solidFill>
                  <a:srgbClr val="7030A0"/>
                </a:solidFill>
              </a:rPr>
              <a:t>.</a:t>
            </a:r>
          </a:p>
          <a:p>
            <a:r>
              <a:rPr lang="pt-BR" b="1" dirty="0">
                <a:solidFill>
                  <a:srgbClr val="7030A0"/>
                </a:solidFill>
              </a:rPr>
              <a:t>Técnica genérica </a:t>
            </a:r>
            <a:r>
              <a:rPr lang="pt-BR" dirty="0"/>
              <a:t>que permite representações de dados de diferentes estruturas.</a:t>
            </a:r>
          </a:p>
          <a:p>
            <a:r>
              <a:rPr lang="pt-BR" dirty="0"/>
              <a:t>Como é um </a:t>
            </a:r>
            <a:r>
              <a:rPr lang="pt-BR" b="1" dirty="0">
                <a:solidFill>
                  <a:srgbClr val="7030A0"/>
                </a:solidFill>
              </a:rPr>
              <a:t>objeto 3D </a:t>
            </a:r>
            <a:r>
              <a:rPr lang="pt-BR" dirty="0"/>
              <a:t>representado em uma </a:t>
            </a:r>
            <a:r>
              <a:rPr lang="pt-BR" b="1" dirty="0">
                <a:solidFill>
                  <a:srgbClr val="7030A0"/>
                </a:solidFill>
              </a:rPr>
              <a:t>tela 2D, </a:t>
            </a:r>
            <a:r>
              <a:rPr lang="pt-BR" dirty="0"/>
              <a:t>a projeção utilizada pode distorcer espaço e tempo.</a:t>
            </a:r>
          </a:p>
          <a:p>
            <a:r>
              <a:rPr lang="pt-BR" b="1" dirty="0">
                <a:solidFill>
                  <a:srgbClr val="7030A0"/>
                </a:solidFill>
              </a:rPr>
              <a:t>Interatividade</a:t>
            </a:r>
            <a:r>
              <a:rPr lang="pt-BR" dirty="0"/>
              <a:t> é necessária para visualização dos diferentes pontos de vista.</a:t>
            </a:r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A404FAB-7E68-4E4B-B6AE-E51A4DC1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Giovani de Almeida Valdrighi - FGV EMAp</a:t>
            </a: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C67728-DBDC-4D9B-A266-5D59200B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5B42B-EA38-4A42-A729-9CEACE19B4F1}" type="slidenum">
              <a:rPr lang="en-US" smtClean="0"/>
              <a:t>9</a:t>
            </a:fld>
            <a:endParaRPr lang="en-US"/>
          </a:p>
        </p:txBody>
      </p:sp>
      <p:pic>
        <p:nvPicPr>
          <p:cNvPr id="6" name="Imagem 5" descr="Gráfico, Gráfico de bolhas&#10;&#10;Descrição gerada automaticamente">
            <a:extLst>
              <a:ext uri="{FF2B5EF4-FFF2-40B4-BE49-F238E27FC236}">
                <a16:creationId xmlns:a16="http://schemas.microsoft.com/office/drawing/2014/main" id="{7C5529E6-77DC-48AC-83EE-DEEC8488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25" y="2485184"/>
            <a:ext cx="3703475" cy="3032220"/>
          </a:xfrm>
          <a:prstGeom prst="rect">
            <a:avLst/>
          </a:prstGeom>
        </p:spPr>
      </p:pic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F8D2FA60-0C25-4FC6-BEB1-5A76D89BF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08/12/21</a:t>
            </a:r>
          </a:p>
        </p:txBody>
      </p:sp>
    </p:spTree>
    <p:extLst>
      <p:ext uri="{BB962C8B-B14F-4D97-AF65-F5344CB8AC3E}">
        <p14:creationId xmlns:p14="http://schemas.microsoft.com/office/powerpoint/2010/main" val="58335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CBEEC0BE24BE4CB79BB457D6ABA776" ma:contentTypeVersion="4" ma:contentTypeDescription="Crie um novo documento." ma:contentTypeScope="" ma:versionID="df367754a3c8dcff19fe04e7d84e6621">
  <xsd:schema xmlns:xsd="http://www.w3.org/2001/XMLSchema" xmlns:xs="http://www.w3.org/2001/XMLSchema" xmlns:p="http://schemas.microsoft.com/office/2006/metadata/properties" xmlns:ns3="261bea12-82ad-4137-b59c-af21abddad27" targetNamespace="http://schemas.microsoft.com/office/2006/metadata/properties" ma:root="true" ma:fieldsID="77f553703dbae0f7a78b9559b41df400" ns3:_="">
    <xsd:import namespace="261bea12-82ad-4137-b59c-af21abddad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1bea12-82ad-4137-b59c-af21abdda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BDAAB8-D3EF-4921-93F7-ED48D7BCF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1bea12-82ad-4137-b59c-af21abddad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707D19-B6EB-40DD-B031-E5F4ABEE7B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9F462F-C098-443E-88BE-A8F475E7C158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261bea12-82ad-4137-b59c-af21abddad2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3725</TotalTime>
  <Words>2494</Words>
  <Application>Microsoft Office PowerPoint</Application>
  <PresentationFormat>Widescreen</PresentationFormat>
  <Paragraphs>381</Paragraphs>
  <Slides>59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Tema do Office</vt:lpstr>
      <vt:lpstr>Events-Vis: A Visual Summary of Spatio-temporal Events That Preserves Areas and Neighborhoods in a 2d Plot</vt:lpstr>
      <vt:lpstr>Sumário</vt:lpstr>
      <vt:lpstr>Introdução</vt:lpstr>
      <vt:lpstr>Dados espaço-temporais</vt:lpstr>
      <vt:lpstr>Dados espaço-temporais: Eventos</vt:lpstr>
      <vt:lpstr>Dados espaço-temporais: Eventos</vt:lpstr>
      <vt:lpstr>Dados espaço-temporais: Eventos</vt:lpstr>
      <vt:lpstr>Visualização de dados espaço-temporais</vt:lpstr>
      <vt:lpstr>Cubo de espaço-tempo</vt:lpstr>
      <vt:lpstr>Animações</vt:lpstr>
      <vt:lpstr>“Small multiples”</vt:lpstr>
      <vt:lpstr>Objetivos</vt:lpstr>
      <vt:lpstr>Events-Vis: Método</vt:lpstr>
      <vt:lpstr>Resultado da técnica</vt:lpstr>
      <vt:lpstr>Resultado da técnica</vt:lpstr>
      <vt:lpstr>Resultado da técnica</vt:lpstr>
      <vt:lpstr>Resultado da técnica</vt:lpstr>
      <vt:lpstr>Resultado da técnica</vt:lpstr>
      <vt:lpstr>Resultado da técnica</vt:lpstr>
      <vt:lpstr>Events-Vis: Método</vt:lpstr>
      <vt:lpstr>1. Ordenamento dos Eventos</vt:lpstr>
      <vt:lpstr>2. Posicionamento Vertical</vt:lpstr>
      <vt:lpstr>3. Representação Interna</vt:lpstr>
      <vt:lpstr>Posicionamento vertical: detalhes</vt:lpstr>
      <vt:lpstr>Posicionamento vertical: detalhes</vt:lpstr>
      <vt:lpstr>Heurística Gulosa</vt:lpstr>
      <vt:lpstr>Heurística Gulosa</vt:lpstr>
      <vt:lpstr>Heurística Gulosa</vt:lpstr>
      <vt:lpstr>Heurística Gulosa</vt:lpstr>
      <vt:lpstr>Heurística Gulosa</vt:lpstr>
      <vt:lpstr>Otimização convexa</vt:lpstr>
      <vt:lpstr>Otimização convexa</vt:lpstr>
      <vt:lpstr>Separação em subconjuntos</vt:lpstr>
      <vt:lpstr>Separação em subconjuntos</vt:lpstr>
      <vt:lpstr>Implementações</vt:lpstr>
      <vt:lpstr>Ferramenta de visualização</vt:lpstr>
      <vt:lpstr>Ferramenta de avaliação</vt:lpstr>
      <vt:lpstr>Avaliação do método</vt:lpstr>
      <vt:lpstr>Avaliação do método</vt:lpstr>
      <vt:lpstr>Avaliação do método</vt:lpstr>
      <vt:lpstr>Dados sintéticos</vt:lpstr>
      <vt:lpstr>Projeções</vt:lpstr>
      <vt:lpstr>Projeções</vt:lpstr>
      <vt:lpstr>Projeções</vt:lpstr>
      <vt:lpstr>Métodos de otimização</vt:lpstr>
      <vt:lpstr>Método de otimização</vt:lpstr>
      <vt:lpstr>Métodos de otimização</vt:lpstr>
      <vt:lpstr>Métodos de otimização</vt:lpstr>
      <vt:lpstr>Estudo de caso</vt:lpstr>
      <vt:lpstr>Conjunto de dados</vt:lpstr>
      <vt:lpstr>Apresentação do PowerPoint</vt:lpstr>
      <vt:lpstr>Apresentação do PowerPoint</vt:lpstr>
      <vt:lpstr>Apresentação do PowerPoint</vt:lpstr>
      <vt:lpstr>Discussão</vt:lpstr>
      <vt:lpstr>Discussão</vt:lpstr>
      <vt:lpstr>Trabalhos futuros e limitações</vt:lpstr>
      <vt:lpstr>Conclusão</vt:lpstr>
      <vt:lpstr>Conclusão 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Events-Vis</dc:title>
  <dc:creator>Giovani de Almeida Valdrighi</dc:creator>
  <cp:lastModifiedBy>Giovani de Almeida Valdrighi</cp:lastModifiedBy>
  <cp:revision>76</cp:revision>
  <dcterms:created xsi:type="dcterms:W3CDTF">2021-06-16T19:40:56Z</dcterms:created>
  <dcterms:modified xsi:type="dcterms:W3CDTF">2021-12-08T20:23:53Z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0x010100B4CBEEC0BE24BE4CB79BB457D6ABA776</vt:lpwstr>
  </property>
</Properties>
</file>